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Default Extension="jpg" ContentType="image/jpg"/>
  <Default Extension="png" ContentType="image/pn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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x="18300700" cy="10299700"/>
  <p:notesSz cx="18300700" cy="10299700"/>
  <p:defaultTextStyle>
    <a:defPPr>
      <a:defRPr kern="0"/>
    </a:def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/Relationships>
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
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
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4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4252848" y="3508756"/>
            <a:ext cx="9795002" cy="31845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800" b="1" i="0">
                <a:solidFill>
                  <a:srgbClr val="FFAB40"/>
                </a:solidFill>
                <a:latin typeface="Verdana"/>
                <a:cs typeface="Verdan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5105" y="5767832"/>
            <a:ext cx="12810490" cy="25749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450" b="0" i="1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800" b="1" i="0">
                <a:solidFill>
                  <a:srgbClr val="FFAB40"/>
                </a:solidFill>
                <a:latin typeface="Verdana"/>
                <a:cs typeface="Verdan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450" b="0" i="1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800" b="1" i="0">
                <a:solidFill>
                  <a:srgbClr val="FFAB40"/>
                </a:solidFill>
                <a:latin typeface="Verdana"/>
                <a:cs typeface="Verdan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915035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9424860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3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800" b="1" i="0">
                <a:solidFill>
                  <a:srgbClr val="FFAB40"/>
                </a:solidFill>
                <a:latin typeface="Verdana"/>
                <a:cs typeface="Verdan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7" Type="http://schemas.openxmlformats.org/officeDocument/2006/relationships/image" Target="../media/image1.jpg"/></Relationships>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3"/>
            <a:ext cx="18288000" cy="10286973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92293" y="431387"/>
            <a:ext cx="5798642" cy="65634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800" b="1" i="0">
                <a:solidFill>
                  <a:srgbClr val="FFAB40"/>
                </a:solidFill>
                <a:latin typeface="Verdana"/>
                <a:cs typeface="Verdan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094020" y="4329903"/>
            <a:ext cx="12580619" cy="20891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450" b="0" i="1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6222238" y="9578721"/>
            <a:ext cx="5856224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91503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317650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
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/Relationships>
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
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/Relationships>
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
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
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
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
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
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
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
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Relationship Id="rId3" Type="http://schemas.openxmlformats.org/officeDocument/2006/relationships/image" Target="../media/image5.jpg"/></Relationships>
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jpg"/></Relationships>
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/Relationships>
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g"/></Relationships>
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g"/></Relationships>
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g"/></Relationships>
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jpg"/></Relationships>
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g"/></Relationships>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algn="ctr" marR="5080" indent="-635">
              <a:lnSpc>
                <a:spcPct val="100099"/>
              </a:lnSpc>
              <a:spcBef>
                <a:spcPts val="105"/>
              </a:spcBef>
            </a:pPr>
            <a:r>
              <a:rPr dirty="0" sz="6900" spc="-180">
                <a:solidFill>
                  <a:srgbClr val="FFFFFF"/>
                </a:solidFill>
              </a:rPr>
              <a:t>Project</a:t>
            </a:r>
            <a:r>
              <a:rPr dirty="0" sz="6900" spc="-395">
                <a:solidFill>
                  <a:srgbClr val="FFFFFF"/>
                </a:solidFill>
              </a:rPr>
              <a:t> </a:t>
            </a:r>
            <a:r>
              <a:rPr dirty="0" sz="6900" spc="-815">
                <a:solidFill>
                  <a:srgbClr val="FFFFFF"/>
                </a:solidFill>
              </a:rPr>
              <a:t>2:</a:t>
            </a:r>
            <a:r>
              <a:rPr dirty="0" sz="6900" spc="-350">
                <a:solidFill>
                  <a:srgbClr val="FFFFFF"/>
                </a:solidFill>
              </a:rPr>
              <a:t> </a:t>
            </a:r>
            <a:r>
              <a:rPr dirty="0" sz="6900" spc="-10">
                <a:solidFill>
                  <a:srgbClr val="FFFFFF"/>
                </a:solidFill>
              </a:rPr>
              <a:t>Hotel </a:t>
            </a:r>
            <a:r>
              <a:rPr dirty="0" sz="6900" spc="-235">
                <a:solidFill>
                  <a:srgbClr val="FFFFFF"/>
                </a:solidFill>
              </a:rPr>
              <a:t>Reservation</a:t>
            </a:r>
            <a:r>
              <a:rPr dirty="0" sz="6900" spc="-305">
                <a:solidFill>
                  <a:srgbClr val="FFFFFF"/>
                </a:solidFill>
              </a:rPr>
              <a:t> </a:t>
            </a:r>
            <a:r>
              <a:rPr dirty="0" sz="6900" spc="-170">
                <a:solidFill>
                  <a:srgbClr val="FFFFFF"/>
                </a:solidFill>
              </a:rPr>
              <a:t>Analysis </a:t>
            </a:r>
            <a:r>
              <a:rPr dirty="0" sz="6900" spc="-135">
                <a:solidFill>
                  <a:srgbClr val="FFFFFF"/>
                </a:solidFill>
              </a:rPr>
              <a:t>with</a:t>
            </a:r>
            <a:r>
              <a:rPr dirty="0" sz="6900" spc="-455">
                <a:solidFill>
                  <a:srgbClr val="FFFFFF"/>
                </a:solidFill>
              </a:rPr>
              <a:t> </a:t>
            </a:r>
            <a:r>
              <a:rPr dirty="0" sz="6900" spc="-25">
                <a:solidFill>
                  <a:srgbClr val="FFFFFF"/>
                </a:solidFill>
              </a:rPr>
              <a:t>SQL</a:t>
            </a:r>
            <a:endParaRPr sz="6900"/>
          </a:p>
        </p:txBody>
      </p:sp>
      <p:sp>
        <p:nvSpPr>
          <p:cNvPr id="3" name="object 3" descr=""/>
          <p:cNvSpPr txBox="1"/>
          <p:nvPr/>
        </p:nvSpPr>
        <p:spPr>
          <a:xfrm>
            <a:off x="13400786" y="8417624"/>
            <a:ext cx="4271645" cy="1313180"/>
          </a:xfrm>
          <a:prstGeom prst="rect">
            <a:avLst/>
          </a:prstGeom>
        </p:spPr>
        <p:txBody>
          <a:bodyPr wrap="square" lIns="0" tIns="5080" rIns="0" bIns="0" rtlCol="0" vert="horz">
            <a:spAutoFit/>
          </a:bodyPr>
          <a:lstStyle/>
          <a:p>
            <a:pPr marL="1185545" marR="5080" indent="-1173480">
              <a:lnSpc>
                <a:spcPct val="101200"/>
              </a:lnSpc>
              <a:spcBef>
                <a:spcPts val="40"/>
              </a:spcBef>
            </a:pPr>
            <a:r>
              <a:rPr dirty="0" sz="4200" spc="-120" b="1">
                <a:solidFill>
                  <a:srgbClr val="FFAB40"/>
                </a:solidFill>
                <a:latin typeface="Verdana"/>
                <a:cs typeface="Verdana"/>
              </a:rPr>
              <a:t>Avishu</a:t>
            </a:r>
            <a:r>
              <a:rPr dirty="0" sz="4200" spc="-220" b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4200" spc="-150" b="1">
                <a:solidFill>
                  <a:srgbClr val="FFAB40"/>
                </a:solidFill>
                <a:latin typeface="Verdana"/>
                <a:cs typeface="Verdana"/>
              </a:rPr>
              <a:t>Panwar </a:t>
            </a:r>
            <a:r>
              <a:rPr dirty="0" sz="4200" spc="-260" b="1">
                <a:solidFill>
                  <a:srgbClr val="FFAB40"/>
                </a:solidFill>
                <a:latin typeface="Verdana"/>
                <a:cs typeface="Verdana"/>
              </a:rPr>
              <a:t>MIP-</a:t>
            </a:r>
            <a:r>
              <a:rPr dirty="0" sz="4200" spc="-270" b="1">
                <a:solidFill>
                  <a:srgbClr val="FFAB40"/>
                </a:solidFill>
                <a:latin typeface="Verdana"/>
                <a:cs typeface="Verdana"/>
              </a:rPr>
              <a:t>DA-</a:t>
            </a:r>
            <a:r>
              <a:rPr dirty="0" sz="4200" spc="-55" b="1">
                <a:solidFill>
                  <a:srgbClr val="FFAB40"/>
                </a:solidFill>
                <a:latin typeface="Verdana"/>
                <a:cs typeface="Verdana"/>
              </a:rPr>
              <a:t>04</a:t>
            </a:r>
            <a:endParaRPr sz="42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61632" rIns="0" bIns="0" rtlCol="0" vert="horz">
            <a:spAutoFit/>
          </a:bodyPr>
          <a:lstStyle/>
          <a:p>
            <a:pPr marL="13970">
              <a:lnSpc>
                <a:spcPct val="100000"/>
              </a:lnSpc>
              <a:spcBef>
                <a:spcPts val="135"/>
              </a:spcBef>
            </a:pPr>
            <a:r>
              <a:rPr dirty="0" spc="-65"/>
              <a:t>Problem</a:t>
            </a:r>
            <a:r>
              <a:rPr dirty="0" spc="-225"/>
              <a:t> </a:t>
            </a:r>
            <a:r>
              <a:rPr dirty="0" spc="-85"/>
              <a:t>Statement</a:t>
            </a:r>
            <a:r>
              <a:rPr dirty="0" spc="-220"/>
              <a:t> </a:t>
            </a:r>
            <a:r>
              <a:rPr dirty="0" spc="-350"/>
              <a:t>7</a:t>
            </a:r>
          </a:p>
        </p:txBody>
      </p:sp>
      <p:sp>
        <p:nvSpPr>
          <p:cNvPr id="3" name="object 3" descr=""/>
          <p:cNvSpPr txBox="1"/>
          <p:nvPr/>
        </p:nvSpPr>
        <p:spPr>
          <a:xfrm>
            <a:off x="1093668" y="1350111"/>
            <a:ext cx="12451715" cy="539115"/>
          </a:xfrm>
          <a:prstGeom prst="rect">
            <a:avLst/>
          </a:prstGeom>
        </p:spPr>
        <p:txBody>
          <a:bodyPr wrap="square" lIns="0" tIns="1524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dirty="0" sz="3350" spc="140">
                <a:solidFill>
                  <a:srgbClr val="FFFFFF"/>
                </a:solidFill>
                <a:latin typeface="Verdana"/>
                <a:cs typeface="Verdana"/>
              </a:rPr>
              <a:t>What</a:t>
            </a:r>
            <a:r>
              <a:rPr dirty="0" sz="3350" spc="-27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80">
                <a:solidFill>
                  <a:srgbClr val="FFFFFF"/>
                </a:solidFill>
                <a:latin typeface="Verdana"/>
                <a:cs typeface="Verdana"/>
              </a:rPr>
              <a:t>is</a:t>
            </a:r>
            <a:r>
              <a:rPr dirty="0" sz="3350" spc="-2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65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dirty="0" sz="3350" spc="-27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55">
                <a:solidFill>
                  <a:srgbClr val="FFFFFF"/>
                </a:solidFill>
                <a:latin typeface="Verdana"/>
                <a:cs typeface="Verdana"/>
              </a:rPr>
              <a:t>highest</a:t>
            </a:r>
            <a:r>
              <a:rPr dirty="0" sz="3350" spc="-2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95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dirty="0" sz="3350" spc="-27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>
                <a:solidFill>
                  <a:srgbClr val="FFFFFF"/>
                </a:solidFill>
                <a:latin typeface="Verdana"/>
                <a:cs typeface="Verdana"/>
              </a:rPr>
              <a:t>lowest</a:t>
            </a:r>
            <a:r>
              <a:rPr dirty="0" sz="3350" spc="-2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>
                <a:solidFill>
                  <a:srgbClr val="FFFFFF"/>
                </a:solidFill>
                <a:latin typeface="Verdana"/>
                <a:cs typeface="Verdana"/>
              </a:rPr>
              <a:t>lead</a:t>
            </a:r>
            <a:r>
              <a:rPr dirty="0" sz="3350" spc="-2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70">
                <a:solidFill>
                  <a:srgbClr val="FFFFFF"/>
                </a:solidFill>
                <a:latin typeface="Verdana"/>
                <a:cs typeface="Verdana"/>
              </a:rPr>
              <a:t>time</a:t>
            </a:r>
            <a:r>
              <a:rPr dirty="0" sz="3350" spc="-27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40">
                <a:solidFill>
                  <a:srgbClr val="FFFFFF"/>
                </a:solidFill>
                <a:latin typeface="Verdana"/>
                <a:cs typeface="Verdana"/>
              </a:rPr>
              <a:t>for</a:t>
            </a:r>
            <a:r>
              <a:rPr dirty="0" sz="3350" spc="-2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10">
                <a:solidFill>
                  <a:srgbClr val="FFFFFF"/>
                </a:solidFill>
                <a:latin typeface="Verdana"/>
                <a:cs typeface="Verdana"/>
              </a:rPr>
              <a:t>reservations?</a:t>
            </a:r>
            <a:endParaRPr sz="3350">
              <a:latin typeface="Verdana"/>
              <a:cs typeface="Verdana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1094020" y="3553349"/>
            <a:ext cx="9665335" cy="1584325"/>
          </a:xfrm>
          <a:prstGeom prst="rect">
            <a:avLst/>
          </a:prstGeom>
        </p:spPr>
        <p:txBody>
          <a:bodyPr wrap="square" lIns="0" tIns="42545" rIns="0" bIns="0" rtlCol="0" vert="horz">
            <a:spAutoFit/>
          </a:bodyPr>
          <a:lstStyle/>
          <a:p>
            <a:pPr marL="1360170" marR="5080" indent="-1348105">
              <a:lnSpc>
                <a:spcPts val="4050"/>
              </a:lnSpc>
              <a:spcBef>
                <a:spcPts val="335"/>
              </a:spcBef>
            </a:pPr>
            <a:r>
              <a:rPr dirty="0" sz="3450" spc="-35" i="1">
                <a:solidFill>
                  <a:srgbClr val="FFFFFF"/>
                </a:solidFill>
                <a:latin typeface="Verdana"/>
                <a:cs typeface="Verdana"/>
              </a:rPr>
              <a:t>select</a:t>
            </a:r>
            <a:r>
              <a:rPr dirty="0" sz="3450" spc="-265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125" i="1">
                <a:solidFill>
                  <a:srgbClr val="FFFFFF"/>
                </a:solidFill>
                <a:latin typeface="Verdana"/>
                <a:cs typeface="Verdana"/>
              </a:rPr>
              <a:t>max(lead_time)</a:t>
            </a:r>
            <a:r>
              <a:rPr dirty="0" sz="3450" spc="-265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145" i="1">
                <a:solidFill>
                  <a:srgbClr val="FFFFFF"/>
                </a:solidFill>
                <a:latin typeface="Verdana"/>
                <a:cs typeface="Verdana"/>
              </a:rPr>
              <a:t>as</a:t>
            </a:r>
            <a:r>
              <a:rPr dirty="0" sz="3450" spc="-265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50" i="1">
                <a:solidFill>
                  <a:srgbClr val="FFFFFF"/>
                </a:solidFill>
                <a:latin typeface="Verdana"/>
                <a:cs typeface="Verdana"/>
              </a:rPr>
              <a:t>Highest_lead_time</a:t>
            </a:r>
            <a:r>
              <a:rPr dirty="0" sz="3450" spc="-265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590" i="1">
                <a:solidFill>
                  <a:srgbClr val="FFFFFF"/>
                </a:solidFill>
                <a:latin typeface="Verdana"/>
                <a:cs typeface="Verdana"/>
              </a:rPr>
              <a:t>,</a:t>
            </a:r>
            <a:r>
              <a:rPr dirty="0" sz="3450" spc="-590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100" i="1">
                <a:solidFill>
                  <a:srgbClr val="FFFFFF"/>
                </a:solidFill>
                <a:latin typeface="Verdana"/>
                <a:cs typeface="Verdana"/>
              </a:rPr>
              <a:t>min(lead_time)</a:t>
            </a:r>
            <a:r>
              <a:rPr dirty="0" sz="3450" spc="-260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145" i="1">
                <a:solidFill>
                  <a:srgbClr val="FFFFFF"/>
                </a:solidFill>
                <a:latin typeface="Verdana"/>
                <a:cs typeface="Verdana"/>
              </a:rPr>
              <a:t>as</a:t>
            </a:r>
            <a:r>
              <a:rPr dirty="0" sz="3450" spc="-260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10" i="1">
                <a:solidFill>
                  <a:srgbClr val="FFFFFF"/>
                </a:solidFill>
                <a:latin typeface="Verdana"/>
                <a:cs typeface="Verdana"/>
              </a:rPr>
              <a:t>Lowest_lead_time</a:t>
            </a:r>
            <a:endParaRPr sz="3450">
              <a:latin typeface="Verdana"/>
              <a:cs typeface="Verdana"/>
            </a:endParaRPr>
          </a:p>
          <a:p>
            <a:pPr marL="12700">
              <a:lnSpc>
                <a:spcPts val="3929"/>
              </a:lnSpc>
            </a:pPr>
            <a:r>
              <a:rPr dirty="0" sz="3450" spc="-20" i="1">
                <a:solidFill>
                  <a:srgbClr val="FFFFFF"/>
                </a:solidFill>
                <a:latin typeface="Verdana"/>
                <a:cs typeface="Verdana"/>
              </a:rPr>
              <a:t>from</a:t>
            </a:r>
            <a:r>
              <a:rPr dirty="0" sz="3450" spc="-295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45" i="1">
                <a:solidFill>
                  <a:srgbClr val="FFFFFF"/>
                </a:solidFill>
                <a:latin typeface="Verdana"/>
                <a:cs typeface="Verdana"/>
              </a:rPr>
              <a:t>hotel_reservation_data</a:t>
            </a:r>
            <a:endParaRPr sz="3450">
              <a:latin typeface="Verdana"/>
              <a:cs typeface="Verdana"/>
            </a:endParaRPr>
          </a:p>
        </p:txBody>
      </p:sp>
      <p:pic>
        <p:nvPicPr>
          <p:cNvPr id="5" name="object 5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06721" y="6063119"/>
            <a:ext cx="10439397" cy="295275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62446" rIns="0" bIns="0" rtlCol="0" vert="horz">
            <a:spAutoFit/>
          </a:bodyPr>
          <a:lstStyle/>
          <a:p>
            <a:pPr marL="13970">
              <a:lnSpc>
                <a:spcPct val="100000"/>
              </a:lnSpc>
              <a:spcBef>
                <a:spcPts val="135"/>
              </a:spcBef>
            </a:pPr>
            <a:r>
              <a:rPr dirty="0" spc="-65"/>
              <a:t>Problem</a:t>
            </a:r>
            <a:r>
              <a:rPr dirty="0" spc="-225"/>
              <a:t> </a:t>
            </a:r>
            <a:r>
              <a:rPr dirty="0" spc="-85"/>
              <a:t>Statement</a:t>
            </a:r>
            <a:r>
              <a:rPr dirty="0" spc="-220"/>
              <a:t> </a:t>
            </a:r>
            <a:r>
              <a:rPr dirty="0" spc="-50"/>
              <a:t>8</a:t>
            </a:r>
          </a:p>
        </p:txBody>
      </p:sp>
      <p:sp>
        <p:nvSpPr>
          <p:cNvPr id="3" name="object 3" descr=""/>
          <p:cNvSpPr txBox="1"/>
          <p:nvPr/>
        </p:nvSpPr>
        <p:spPr>
          <a:xfrm>
            <a:off x="1093668" y="1350111"/>
            <a:ext cx="14210030" cy="539115"/>
          </a:xfrm>
          <a:prstGeom prst="rect">
            <a:avLst/>
          </a:prstGeom>
        </p:spPr>
        <p:txBody>
          <a:bodyPr wrap="square" lIns="0" tIns="1524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dirty="0" sz="3350" spc="140">
                <a:solidFill>
                  <a:srgbClr val="FFFFFF"/>
                </a:solidFill>
                <a:latin typeface="Verdana"/>
                <a:cs typeface="Verdana"/>
              </a:rPr>
              <a:t>What</a:t>
            </a:r>
            <a:r>
              <a:rPr dirty="0" sz="3350" spc="-27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80">
                <a:solidFill>
                  <a:srgbClr val="FFFFFF"/>
                </a:solidFill>
                <a:latin typeface="Verdana"/>
                <a:cs typeface="Verdana"/>
              </a:rPr>
              <a:t>is</a:t>
            </a:r>
            <a:r>
              <a:rPr dirty="0" sz="3350" spc="-27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65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dirty="0" sz="3350" spc="-2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60">
                <a:solidFill>
                  <a:srgbClr val="FFFFFF"/>
                </a:solidFill>
                <a:latin typeface="Verdana"/>
                <a:cs typeface="Verdana"/>
              </a:rPr>
              <a:t>most</a:t>
            </a:r>
            <a:r>
              <a:rPr dirty="0" sz="3350" spc="-27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155">
                <a:solidFill>
                  <a:srgbClr val="FFFFFF"/>
                </a:solidFill>
                <a:latin typeface="Verdana"/>
                <a:cs typeface="Verdana"/>
              </a:rPr>
              <a:t>common</a:t>
            </a:r>
            <a:r>
              <a:rPr dirty="0" sz="3350" spc="-27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>
                <a:solidFill>
                  <a:srgbClr val="FFFFFF"/>
                </a:solidFill>
                <a:latin typeface="Verdana"/>
                <a:cs typeface="Verdana"/>
              </a:rPr>
              <a:t>market</a:t>
            </a:r>
            <a:r>
              <a:rPr dirty="0" sz="3350" spc="-2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80">
                <a:solidFill>
                  <a:srgbClr val="FFFFFF"/>
                </a:solidFill>
                <a:latin typeface="Verdana"/>
                <a:cs typeface="Verdana"/>
              </a:rPr>
              <a:t>segment</a:t>
            </a:r>
            <a:r>
              <a:rPr dirty="0" sz="3350" spc="-27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>
                <a:solidFill>
                  <a:srgbClr val="FFFFFF"/>
                </a:solidFill>
                <a:latin typeface="Verdana"/>
                <a:cs typeface="Verdana"/>
              </a:rPr>
              <a:t>type</a:t>
            </a:r>
            <a:r>
              <a:rPr dirty="0" sz="3350" spc="-27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40">
                <a:solidFill>
                  <a:srgbClr val="FFFFFF"/>
                </a:solidFill>
                <a:latin typeface="Verdana"/>
                <a:cs typeface="Verdana"/>
              </a:rPr>
              <a:t>for</a:t>
            </a:r>
            <a:r>
              <a:rPr dirty="0" sz="3350" spc="-2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10">
                <a:solidFill>
                  <a:srgbClr val="FFFFFF"/>
                </a:solidFill>
                <a:latin typeface="Verdana"/>
                <a:cs typeface="Verdana"/>
              </a:rPr>
              <a:t>reservations?</a:t>
            </a:r>
            <a:endParaRPr sz="3350">
              <a:latin typeface="Verdana"/>
              <a:cs typeface="Verdana"/>
            </a:endParaRPr>
          </a:p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05188" y="6205392"/>
            <a:ext cx="8039099" cy="3399828"/>
          </a:xfrm>
          <a:prstGeom prst="rect">
            <a:avLst/>
          </a:prstGeom>
        </p:spPr>
      </p:pic>
      <p:sp>
        <p:nvSpPr>
          <p:cNvPr id="5" name="object 5" descr=""/>
          <p:cNvSpPr txBox="1"/>
          <p:nvPr/>
        </p:nvSpPr>
        <p:spPr>
          <a:xfrm>
            <a:off x="1094020" y="3216342"/>
            <a:ext cx="16607790" cy="5076190"/>
          </a:xfrm>
          <a:prstGeom prst="rect">
            <a:avLst/>
          </a:prstGeom>
        </p:spPr>
        <p:txBody>
          <a:bodyPr wrap="square" lIns="0" tIns="42545" rIns="0" bIns="0" rtlCol="0" vert="horz">
            <a:spAutoFit/>
          </a:bodyPr>
          <a:lstStyle/>
          <a:p>
            <a:pPr marL="12700" marR="3210560">
              <a:lnSpc>
                <a:spcPts val="4050"/>
              </a:lnSpc>
              <a:spcBef>
                <a:spcPts val="335"/>
              </a:spcBef>
            </a:pPr>
            <a:r>
              <a:rPr dirty="0" sz="3450" spc="-35" i="1">
                <a:solidFill>
                  <a:srgbClr val="FFFFFF"/>
                </a:solidFill>
                <a:latin typeface="Verdana"/>
                <a:cs typeface="Verdana"/>
              </a:rPr>
              <a:t>select</a:t>
            </a:r>
            <a:r>
              <a:rPr dirty="0" sz="3450" spc="-160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70" i="1">
                <a:solidFill>
                  <a:srgbClr val="FFFFFF"/>
                </a:solidFill>
                <a:latin typeface="Verdana"/>
                <a:cs typeface="Verdana"/>
              </a:rPr>
              <a:t>market_segment_type,count(market_segment_type)</a:t>
            </a:r>
            <a:r>
              <a:rPr dirty="0" sz="3450" spc="-155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25" i="1">
                <a:solidFill>
                  <a:srgbClr val="FFFFFF"/>
                </a:solidFill>
                <a:latin typeface="Verdana"/>
                <a:cs typeface="Verdana"/>
              </a:rPr>
              <a:t>as</a:t>
            </a:r>
            <a:r>
              <a:rPr dirty="0" sz="3450" spc="-25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60" i="1">
                <a:solidFill>
                  <a:srgbClr val="FFFFFF"/>
                </a:solidFill>
                <a:latin typeface="Verdana"/>
                <a:cs typeface="Verdana"/>
              </a:rPr>
              <a:t>no_of_reservation</a:t>
            </a:r>
            <a:endParaRPr sz="3450">
              <a:latin typeface="Verdana"/>
              <a:cs typeface="Verdana"/>
            </a:endParaRPr>
          </a:p>
          <a:p>
            <a:pPr marL="12700" marR="9636125">
              <a:lnSpc>
                <a:spcPts val="3979"/>
              </a:lnSpc>
              <a:spcBef>
                <a:spcPts val="60"/>
              </a:spcBef>
            </a:pPr>
            <a:r>
              <a:rPr dirty="0" sz="3450" spc="-20" i="1">
                <a:solidFill>
                  <a:srgbClr val="FFFFFF"/>
                </a:solidFill>
                <a:latin typeface="Verdana"/>
                <a:cs typeface="Verdana"/>
              </a:rPr>
              <a:t>from</a:t>
            </a:r>
            <a:r>
              <a:rPr dirty="0" sz="3450" spc="-295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45" i="1">
                <a:solidFill>
                  <a:srgbClr val="FFFFFF"/>
                </a:solidFill>
                <a:latin typeface="Verdana"/>
                <a:cs typeface="Verdana"/>
              </a:rPr>
              <a:t>hotel_reservation_data</a:t>
            </a:r>
            <a:r>
              <a:rPr dirty="0" sz="3450" spc="-45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i="1">
                <a:solidFill>
                  <a:srgbClr val="FFFFFF"/>
                </a:solidFill>
                <a:latin typeface="Verdana"/>
                <a:cs typeface="Verdana"/>
              </a:rPr>
              <a:t>group</a:t>
            </a:r>
            <a:r>
              <a:rPr dirty="0" sz="3450" spc="-229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85" i="1">
                <a:solidFill>
                  <a:srgbClr val="FFFFFF"/>
                </a:solidFill>
                <a:latin typeface="Verdana"/>
                <a:cs typeface="Verdana"/>
              </a:rPr>
              <a:t>by</a:t>
            </a:r>
            <a:r>
              <a:rPr dirty="0" sz="3450" spc="-229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40" i="1">
                <a:solidFill>
                  <a:srgbClr val="FFFFFF"/>
                </a:solidFill>
                <a:latin typeface="Verdana"/>
                <a:cs typeface="Verdana"/>
              </a:rPr>
              <a:t>market_segment_type</a:t>
            </a:r>
            <a:endParaRPr sz="3450">
              <a:latin typeface="Verdana"/>
              <a:cs typeface="Verdana"/>
            </a:endParaRPr>
          </a:p>
          <a:p>
            <a:pPr marL="12700">
              <a:lnSpc>
                <a:spcPts val="3940"/>
              </a:lnSpc>
            </a:pPr>
            <a:r>
              <a:rPr dirty="0" sz="3450" spc="-40" i="1">
                <a:solidFill>
                  <a:srgbClr val="FFFFFF"/>
                </a:solidFill>
                <a:latin typeface="Verdana"/>
                <a:cs typeface="Verdana"/>
              </a:rPr>
              <a:t>order</a:t>
            </a:r>
            <a:r>
              <a:rPr dirty="0" sz="3450" spc="-250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85" i="1">
                <a:solidFill>
                  <a:srgbClr val="FFFFFF"/>
                </a:solidFill>
                <a:latin typeface="Verdana"/>
                <a:cs typeface="Verdana"/>
              </a:rPr>
              <a:t>by</a:t>
            </a:r>
            <a:r>
              <a:rPr dirty="0" sz="3450" spc="-245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65" i="1">
                <a:solidFill>
                  <a:srgbClr val="FFFFFF"/>
                </a:solidFill>
                <a:latin typeface="Verdana"/>
                <a:cs typeface="Verdana"/>
              </a:rPr>
              <a:t>count(market_segment_type)</a:t>
            </a:r>
            <a:r>
              <a:rPr dirty="0" sz="3450" spc="-250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20" i="1">
                <a:solidFill>
                  <a:srgbClr val="FFFFFF"/>
                </a:solidFill>
                <a:latin typeface="Verdana"/>
                <a:cs typeface="Verdana"/>
              </a:rPr>
              <a:t>desc</a:t>
            </a:r>
            <a:endParaRPr sz="345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165"/>
              </a:spcBef>
            </a:pPr>
            <a:endParaRPr sz="3450">
              <a:latin typeface="Verdana"/>
              <a:cs typeface="Verdana"/>
            </a:endParaRPr>
          </a:p>
          <a:p>
            <a:pPr algn="just" marL="8603615" marR="5080">
              <a:lnSpc>
                <a:spcPts val="3300"/>
              </a:lnSpc>
            </a:pPr>
            <a:r>
              <a:rPr dirty="0" sz="2850" spc="-150" i="1">
                <a:solidFill>
                  <a:srgbClr val="FFAB40"/>
                </a:solidFill>
                <a:latin typeface="Verdana"/>
                <a:cs typeface="Verdana"/>
              </a:rPr>
              <a:t>In</a:t>
            </a:r>
            <a:r>
              <a:rPr dirty="0" sz="2850" spc="27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30" i="1">
                <a:solidFill>
                  <a:srgbClr val="FFAB40"/>
                </a:solidFill>
                <a:latin typeface="Verdana"/>
                <a:cs typeface="Verdana"/>
              </a:rPr>
              <a:t>this</a:t>
            </a:r>
            <a:r>
              <a:rPr dirty="0" sz="2850" spc="27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30" i="1">
                <a:solidFill>
                  <a:srgbClr val="FFAB40"/>
                </a:solidFill>
                <a:latin typeface="Verdana"/>
                <a:cs typeface="Verdana"/>
              </a:rPr>
              <a:t>query</a:t>
            </a:r>
            <a:r>
              <a:rPr dirty="0" sz="2850" spc="27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5" i="1">
                <a:solidFill>
                  <a:srgbClr val="FFAB40"/>
                </a:solidFill>
                <a:latin typeface="Verdana"/>
                <a:cs typeface="Verdana"/>
              </a:rPr>
              <a:t>we</a:t>
            </a:r>
            <a:r>
              <a:rPr dirty="0" sz="2850" spc="27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15" i="1">
                <a:solidFill>
                  <a:srgbClr val="FFAB40"/>
                </a:solidFill>
                <a:latin typeface="Verdana"/>
                <a:cs typeface="Verdana"/>
              </a:rPr>
              <a:t>can</a:t>
            </a:r>
            <a:r>
              <a:rPr dirty="0" sz="2850" spc="27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35" i="1">
                <a:solidFill>
                  <a:srgbClr val="FFAB40"/>
                </a:solidFill>
                <a:latin typeface="Verdana"/>
                <a:cs typeface="Verdana"/>
              </a:rPr>
              <a:t>use</a:t>
            </a:r>
            <a:r>
              <a:rPr dirty="0" sz="2850" spc="27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55" i="1">
                <a:solidFill>
                  <a:srgbClr val="FFAB40"/>
                </a:solidFill>
                <a:latin typeface="Verdana"/>
                <a:cs typeface="Verdana"/>
              </a:rPr>
              <a:t>TOP</a:t>
            </a:r>
            <a:r>
              <a:rPr dirty="0" sz="2850" spc="27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819" i="1">
                <a:solidFill>
                  <a:srgbClr val="FFAB40"/>
                </a:solidFill>
                <a:latin typeface="Verdana"/>
                <a:cs typeface="Verdana"/>
              </a:rPr>
              <a:t>1</a:t>
            </a:r>
            <a:r>
              <a:rPr dirty="0" sz="2850" spc="27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75" i="1">
                <a:solidFill>
                  <a:srgbClr val="FFAB40"/>
                </a:solidFill>
                <a:latin typeface="Verdana"/>
                <a:cs typeface="Verdana"/>
              </a:rPr>
              <a:t>after</a:t>
            </a:r>
            <a:r>
              <a:rPr dirty="0" sz="2850" spc="27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35" i="1">
                <a:solidFill>
                  <a:srgbClr val="FFAB40"/>
                </a:solidFill>
                <a:latin typeface="Verdana"/>
                <a:cs typeface="Verdana"/>
              </a:rPr>
              <a:t>select</a:t>
            </a:r>
            <a:r>
              <a:rPr dirty="0" sz="2850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50" i="1">
                <a:solidFill>
                  <a:srgbClr val="FFAB40"/>
                </a:solidFill>
                <a:latin typeface="Verdana"/>
                <a:cs typeface="Verdana"/>
              </a:rPr>
              <a:t>keyword</a:t>
            </a:r>
            <a:r>
              <a:rPr dirty="0" sz="2850" spc="-21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55" i="1">
                <a:solidFill>
                  <a:srgbClr val="FFAB40"/>
                </a:solidFill>
                <a:latin typeface="Verdana"/>
                <a:cs typeface="Verdana"/>
              </a:rPr>
              <a:t>t</a:t>
            </a:r>
            <a:r>
              <a:rPr dirty="0" sz="2850" i="1">
                <a:solidFill>
                  <a:srgbClr val="FFAB40"/>
                </a:solidFill>
                <a:latin typeface="Verdana"/>
                <a:cs typeface="Verdana"/>
              </a:rPr>
              <a:t>o</a:t>
            </a:r>
            <a:r>
              <a:rPr dirty="0" sz="2850" spc="-21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30" i="1">
                <a:solidFill>
                  <a:srgbClr val="FFAB40"/>
                </a:solidFill>
                <a:latin typeface="Verdana"/>
                <a:cs typeface="Verdana"/>
              </a:rPr>
              <a:t>get</a:t>
            </a:r>
            <a:r>
              <a:rPr dirty="0" sz="2850" spc="-21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45" i="1">
                <a:solidFill>
                  <a:srgbClr val="FFAB40"/>
                </a:solidFill>
                <a:latin typeface="Verdana"/>
                <a:cs typeface="Verdana"/>
              </a:rPr>
              <a:t>only</a:t>
            </a:r>
            <a:r>
              <a:rPr dirty="0" sz="2850" spc="-21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15" i="1">
                <a:solidFill>
                  <a:srgbClr val="FFAB40"/>
                </a:solidFill>
                <a:latin typeface="Verdana"/>
                <a:cs typeface="Verdana"/>
              </a:rPr>
              <a:t>the</a:t>
            </a:r>
            <a:r>
              <a:rPr dirty="0" sz="2850" spc="-21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95" i="1">
                <a:solidFill>
                  <a:srgbClr val="FFAB40"/>
                </a:solidFill>
                <a:latin typeface="Verdana"/>
                <a:cs typeface="Verdana"/>
              </a:rPr>
              <a:t>ﬁrst</a:t>
            </a:r>
            <a:r>
              <a:rPr dirty="0" sz="2850" spc="-21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35" i="1">
                <a:solidFill>
                  <a:srgbClr val="FFAB40"/>
                </a:solidFill>
                <a:latin typeface="Verdana"/>
                <a:cs typeface="Verdana"/>
              </a:rPr>
              <a:t>row</a:t>
            </a:r>
            <a:r>
              <a:rPr dirty="0" sz="2850" spc="-21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260" i="1">
                <a:solidFill>
                  <a:srgbClr val="FFAB40"/>
                </a:solidFill>
                <a:latin typeface="Verdana"/>
                <a:cs typeface="Verdana"/>
              </a:rPr>
              <a:t>i.e.</a:t>
            </a:r>
            <a:r>
              <a:rPr dirty="0" sz="2850" spc="-21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15" i="1">
                <a:solidFill>
                  <a:srgbClr val="FFAB40"/>
                </a:solidFill>
                <a:latin typeface="Verdana"/>
                <a:cs typeface="Verdana"/>
              </a:rPr>
              <a:t>the</a:t>
            </a:r>
            <a:r>
              <a:rPr dirty="0" sz="2850" spc="-21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i="1">
                <a:solidFill>
                  <a:srgbClr val="FFAB40"/>
                </a:solidFill>
                <a:latin typeface="Verdana"/>
                <a:cs typeface="Verdana"/>
              </a:rPr>
              <a:t>most </a:t>
            </a:r>
            <a:r>
              <a:rPr dirty="0" sz="2850" spc="80" i="1">
                <a:solidFill>
                  <a:srgbClr val="FFAB40"/>
                </a:solidFill>
                <a:latin typeface="Verdana"/>
                <a:cs typeface="Verdana"/>
              </a:rPr>
              <a:t>common</a:t>
            </a:r>
            <a:r>
              <a:rPr dirty="0" sz="2850" spc="530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35" i="1">
                <a:solidFill>
                  <a:srgbClr val="FFAB40"/>
                </a:solidFill>
                <a:latin typeface="Verdana"/>
                <a:cs typeface="Verdana"/>
              </a:rPr>
              <a:t>market</a:t>
            </a:r>
            <a:r>
              <a:rPr dirty="0" sz="2850" spc="530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15" i="1">
                <a:solidFill>
                  <a:srgbClr val="FFAB40"/>
                </a:solidFill>
                <a:latin typeface="Verdana"/>
                <a:cs typeface="Verdana"/>
              </a:rPr>
              <a:t>segment</a:t>
            </a:r>
            <a:r>
              <a:rPr dirty="0" sz="2850" spc="530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45" i="1">
                <a:solidFill>
                  <a:srgbClr val="FFAB40"/>
                </a:solidFill>
                <a:latin typeface="Verdana"/>
                <a:cs typeface="Verdana"/>
              </a:rPr>
              <a:t>which</a:t>
            </a:r>
            <a:r>
              <a:rPr dirty="0" sz="2850" spc="530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95" i="1">
                <a:solidFill>
                  <a:srgbClr val="FFAB40"/>
                </a:solidFill>
                <a:latin typeface="Verdana"/>
                <a:cs typeface="Verdana"/>
              </a:rPr>
              <a:t>is</a:t>
            </a:r>
            <a:r>
              <a:rPr dirty="0" sz="2850" spc="530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15" i="1">
                <a:solidFill>
                  <a:srgbClr val="FFAB40"/>
                </a:solidFill>
                <a:latin typeface="Verdana"/>
                <a:cs typeface="Verdana"/>
              </a:rPr>
              <a:t>Online</a:t>
            </a:r>
            <a:r>
              <a:rPr dirty="0" sz="2850" spc="10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35" i="1">
                <a:solidFill>
                  <a:srgbClr val="FFAB40"/>
                </a:solidFill>
                <a:latin typeface="Verdana"/>
                <a:cs typeface="Verdana"/>
              </a:rPr>
              <a:t>market</a:t>
            </a:r>
            <a:r>
              <a:rPr dirty="0" sz="2850" spc="-27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30" i="1">
                <a:solidFill>
                  <a:srgbClr val="FFAB40"/>
                </a:solidFill>
                <a:latin typeface="Verdana"/>
                <a:cs typeface="Verdana"/>
              </a:rPr>
              <a:t>with</a:t>
            </a:r>
            <a:r>
              <a:rPr dirty="0" sz="2850" spc="-27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385" i="1">
                <a:solidFill>
                  <a:srgbClr val="FFAB40"/>
                </a:solidFill>
                <a:latin typeface="Verdana"/>
                <a:cs typeface="Verdana"/>
              </a:rPr>
              <a:t>518</a:t>
            </a:r>
            <a:r>
              <a:rPr dirty="0" sz="2850" spc="-27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70" i="1">
                <a:solidFill>
                  <a:srgbClr val="FFAB40"/>
                </a:solidFill>
                <a:latin typeface="Verdana"/>
                <a:cs typeface="Verdana"/>
              </a:rPr>
              <a:t>reservations</a:t>
            </a:r>
            <a:endParaRPr sz="285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62446" rIns="0" bIns="0" rtlCol="0" vert="horz">
            <a:spAutoFit/>
          </a:bodyPr>
          <a:lstStyle/>
          <a:p>
            <a:pPr marL="13970">
              <a:lnSpc>
                <a:spcPct val="100000"/>
              </a:lnSpc>
              <a:spcBef>
                <a:spcPts val="135"/>
              </a:spcBef>
            </a:pPr>
            <a:r>
              <a:rPr dirty="0" spc="-65"/>
              <a:t>Problem</a:t>
            </a:r>
            <a:r>
              <a:rPr dirty="0" spc="-225"/>
              <a:t> </a:t>
            </a:r>
            <a:r>
              <a:rPr dirty="0" spc="-85"/>
              <a:t>Statement</a:t>
            </a:r>
            <a:r>
              <a:rPr dirty="0" spc="-220"/>
              <a:t> </a:t>
            </a:r>
            <a:r>
              <a:rPr dirty="0" spc="-50"/>
              <a:t>9</a:t>
            </a:r>
          </a:p>
        </p:txBody>
      </p:sp>
      <p:sp>
        <p:nvSpPr>
          <p:cNvPr id="3" name="object 3" descr=""/>
          <p:cNvSpPr txBox="1"/>
          <p:nvPr/>
        </p:nvSpPr>
        <p:spPr>
          <a:xfrm>
            <a:off x="1093668" y="1350111"/>
            <a:ext cx="13375640" cy="539115"/>
          </a:xfrm>
          <a:prstGeom prst="rect">
            <a:avLst/>
          </a:prstGeom>
        </p:spPr>
        <p:txBody>
          <a:bodyPr wrap="square" lIns="0" tIns="1524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dirty="0" sz="3350" spc="145">
                <a:solidFill>
                  <a:srgbClr val="FFFFFF"/>
                </a:solidFill>
                <a:latin typeface="Verdana"/>
                <a:cs typeface="Verdana"/>
              </a:rPr>
              <a:t>How</a:t>
            </a:r>
            <a:r>
              <a:rPr dirty="0" sz="3350" spc="-2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>
                <a:solidFill>
                  <a:srgbClr val="FFFFFF"/>
                </a:solidFill>
                <a:latin typeface="Verdana"/>
                <a:cs typeface="Verdana"/>
              </a:rPr>
              <a:t>many</a:t>
            </a:r>
            <a:r>
              <a:rPr dirty="0" sz="3350" spc="-2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45">
                <a:solidFill>
                  <a:srgbClr val="FFFFFF"/>
                </a:solidFill>
                <a:latin typeface="Verdana"/>
                <a:cs typeface="Verdana"/>
              </a:rPr>
              <a:t>reservations</a:t>
            </a:r>
            <a:r>
              <a:rPr dirty="0" sz="3350" spc="-2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45">
                <a:solidFill>
                  <a:srgbClr val="FFFFFF"/>
                </a:solidFill>
                <a:latin typeface="Verdana"/>
                <a:cs typeface="Verdana"/>
              </a:rPr>
              <a:t>have</a:t>
            </a:r>
            <a:r>
              <a:rPr dirty="0" sz="3350" spc="-2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5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350" spc="-2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90">
                <a:solidFill>
                  <a:srgbClr val="FFFFFF"/>
                </a:solidFill>
                <a:latin typeface="Verdana"/>
                <a:cs typeface="Verdana"/>
              </a:rPr>
              <a:t>booking</a:t>
            </a:r>
            <a:r>
              <a:rPr dirty="0" sz="3350" spc="-2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25">
                <a:solidFill>
                  <a:srgbClr val="FFFFFF"/>
                </a:solidFill>
                <a:latin typeface="Verdana"/>
                <a:cs typeface="Verdana"/>
              </a:rPr>
              <a:t>status</a:t>
            </a:r>
            <a:r>
              <a:rPr dirty="0" sz="3350" spc="-2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dirty="0" sz="3350" spc="-2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10">
                <a:solidFill>
                  <a:srgbClr val="FFFFFF"/>
                </a:solidFill>
                <a:latin typeface="Verdana"/>
                <a:cs typeface="Verdana"/>
              </a:rPr>
              <a:t>"Conﬁrmed"?</a:t>
            </a:r>
            <a:endParaRPr sz="3350">
              <a:latin typeface="Verdana"/>
              <a:cs typeface="Verdana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1094020" y="3553349"/>
            <a:ext cx="10448290" cy="1584325"/>
          </a:xfrm>
          <a:prstGeom prst="rect">
            <a:avLst/>
          </a:prstGeom>
        </p:spPr>
        <p:txBody>
          <a:bodyPr wrap="square" lIns="0" tIns="42545" rIns="0" bIns="0" rtlCol="0" vert="horz">
            <a:spAutoFit/>
          </a:bodyPr>
          <a:lstStyle/>
          <a:p>
            <a:pPr marL="12700" marR="5080">
              <a:lnSpc>
                <a:spcPts val="4050"/>
              </a:lnSpc>
              <a:spcBef>
                <a:spcPts val="335"/>
              </a:spcBef>
            </a:pPr>
            <a:r>
              <a:rPr dirty="0" sz="3450" spc="-35" i="1">
                <a:solidFill>
                  <a:srgbClr val="FFFFFF"/>
                </a:solidFill>
                <a:latin typeface="Verdana"/>
                <a:cs typeface="Verdana"/>
              </a:rPr>
              <a:t>select</a:t>
            </a:r>
            <a:r>
              <a:rPr dirty="0" sz="3450" spc="-260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70" i="1">
                <a:solidFill>
                  <a:srgbClr val="FFFFFF"/>
                </a:solidFill>
                <a:latin typeface="Verdana"/>
                <a:cs typeface="Verdana"/>
              </a:rPr>
              <a:t>count(Booking_ID)</a:t>
            </a:r>
            <a:r>
              <a:rPr dirty="0" sz="3450" spc="-254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145" i="1">
                <a:solidFill>
                  <a:srgbClr val="FFFFFF"/>
                </a:solidFill>
                <a:latin typeface="Verdana"/>
                <a:cs typeface="Verdana"/>
              </a:rPr>
              <a:t>as</a:t>
            </a:r>
            <a:r>
              <a:rPr dirty="0" sz="3450" spc="-254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10" i="1">
                <a:solidFill>
                  <a:srgbClr val="FFFFFF"/>
                </a:solidFill>
                <a:latin typeface="Verdana"/>
                <a:cs typeface="Verdana"/>
              </a:rPr>
              <a:t>Conﬁrmed_booking</a:t>
            </a:r>
            <a:r>
              <a:rPr dirty="0" sz="3450" spc="-10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20" i="1">
                <a:solidFill>
                  <a:srgbClr val="FFFFFF"/>
                </a:solidFill>
                <a:latin typeface="Verdana"/>
                <a:cs typeface="Verdana"/>
              </a:rPr>
              <a:t>from</a:t>
            </a:r>
            <a:r>
              <a:rPr dirty="0" sz="3450" spc="-295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45" i="1">
                <a:solidFill>
                  <a:srgbClr val="FFFFFF"/>
                </a:solidFill>
                <a:latin typeface="Verdana"/>
                <a:cs typeface="Verdana"/>
              </a:rPr>
              <a:t>hotel_reservation_data</a:t>
            </a:r>
            <a:endParaRPr sz="3450">
              <a:latin typeface="Verdana"/>
              <a:cs typeface="Verdana"/>
            </a:endParaRPr>
          </a:p>
          <a:p>
            <a:pPr marL="12700">
              <a:lnSpc>
                <a:spcPts val="3929"/>
              </a:lnSpc>
            </a:pPr>
            <a:r>
              <a:rPr dirty="0" sz="3450" i="1">
                <a:solidFill>
                  <a:srgbClr val="FFFFFF"/>
                </a:solidFill>
                <a:latin typeface="Verdana"/>
                <a:cs typeface="Verdana"/>
              </a:rPr>
              <a:t>where</a:t>
            </a:r>
            <a:r>
              <a:rPr dirty="0" sz="3450" spc="-315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40" i="1">
                <a:solidFill>
                  <a:srgbClr val="FFFFFF"/>
                </a:solidFill>
                <a:latin typeface="Verdana"/>
                <a:cs typeface="Verdana"/>
              </a:rPr>
              <a:t>booking_status='Not_Canceled'</a:t>
            </a:r>
            <a:endParaRPr sz="3450">
              <a:latin typeface="Verdana"/>
              <a:cs typeface="Verdana"/>
            </a:endParaRPr>
          </a:p>
        </p:txBody>
      </p:sp>
      <p:pic>
        <p:nvPicPr>
          <p:cNvPr id="5" name="object 5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06721" y="6150027"/>
            <a:ext cx="8905872" cy="3143248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63258" rIns="0" bIns="0" rtlCol="0" vert="horz">
            <a:spAutoFit/>
          </a:bodyPr>
          <a:lstStyle/>
          <a:p>
            <a:pPr marL="13970">
              <a:lnSpc>
                <a:spcPct val="100000"/>
              </a:lnSpc>
              <a:spcBef>
                <a:spcPts val="135"/>
              </a:spcBef>
            </a:pPr>
            <a:r>
              <a:rPr dirty="0" spc="-65"/>
              <a:t>Problem</a:t>
            </a:r>
            <a:r>
              <a:rPr dirty="0" spc="-225"/>
              <a:t> </a:t>
            </a:r>
            <a:r>
              <a:rPr dirty="0" spc="-85"/>
              <a:t>Statement</a:t>
            </a:r>
            <a:r>
              <a:rPr dirty="0" spc="-220"/>
              <a:t> </a:t>
            </a:r>
            <a:r>
              <a:rPr dirty="0" spc="-650"/>
              <a:t>10</a:t>
            </a:r>
          </a:p>
        </p:txBody>
      </p:sp>
      <p:sp>
        <p:nvSpPr>
          <p:cNvPr id="3" name="object 3" descr=""/>
          <p:cNvSpPr txBox="1"/>
          <p:nvPr/>
        </p:nvSpPr>
        <p:spPr>
          <a:xfrm>
            <a:off x="1093668" y="1349820"/>
            <a:ext cx="12275820" cy="1043940"/>
          </a:xfrm>
          <a:prstGeom prst="rect">
            <a:avLst/>
          </a:prstGeom>
        </p:spPr>
        <p:txBody>
          <a:bodyPr wrap="square" lIns="0" tIns="33019" rIns="0" bIns="0" rtlCol="0" vert="horz">
            <a:spAutoFit/>
          </a:bodyPr>
          <a:lstStyle/>
          <a:p>
            <a:pPr marL="12700" marR="5080">
              <a:lnSpc>
                <a:spcPts val="3979"/>
              </a:lnSpc>
              <a:spcBef>
                <a:spcPts val="259"/>
              </a:spcBef>
            </a:pPr>
            <a:r>
              <a:rPr dirty="0" sz="3350" spc="140">
                <a:solidFill>
                  <a:srgbClr val="FFFFFF"/>
                </a:solidFill>
                <a:latin typeface="Verdana"/>
                <a:cs typeface="Verdana"/>
              </a:rPr>
              <a:t>What</a:t>
            </a:r>
            <a:r>
              <a:rPr dirty="0" sz="3350" spc="-27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80">
                <a:solidFill>
                  <a:srgbClr val="FFFFFF"/>
                </a:solidFill>
                <a:latin typeface="Verdana"/>
                <a:cs typeface="Verdana"/>
              </a:rPr>
              <a:t>is</a:t>
            </a:r>
            <a:r>
              <a:rPr dirty="0" sz="3350" spc="-27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65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dirty="0" sz="3350" spc="-2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>
                <a:solidFill>
                  <a:srgbClr val="FFFFFF"/>
                </a:solidFill>
                <a:latin typeface="Verdana"/>
                <a:cs typeface="Verdana"/>
              </a:rPr>
              <a:t>total</a:t>
            </a:r>
            <a:r>
              <a:rPr dirty="0" sz="3350" spc="-27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110">
                <a:solidFill>
                  <a:srgbClr val="FFFFFF"/>
                </a:solidFill>
                <a:latin typeface="Verdana"/>
                <a:cs typeface="Verdana"/>
              </a:rPr>
              <a:t>number</a:t>
            </a:r>
            <a:r>
              <a:rPr dirty="0" sz="3350" spc="-27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dirty="0" sz="3350" spc="-2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>
                <a:solidFill>
                  <a:srgbClr val="FFFFFF"/>
                </a:solidFill>
                <a:latin typeface="Verdana"/>
                <a:cs typeface="Verdana"/>
              </a:rPr>
              <a:t>adults</a:t>
            </a:r>
            <a:r>
              <a:rPr dirty="0" sz="3350" spc="-27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95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dirty="0" sz="3350" spc="-2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50">
                <a:solidFill>
                  <a:srgbClr val="FFFFFF"/>
                </a:solidFill>
                <a:latin typeface="Verdana"/>
                <a:cs typeface="Verdana"/>
              </a:rPr>
              <a:t>children</a:t>
            </a:r>
            <a:r>
              <a:rPr dirty="0" sz="3350" spc="-27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45">
                <a:solidFill>
                  <a:srgbClr val="FFFFFF"/>
                </a:solidFill>
                <a:latin typeface="Verdana"/>
                <a:cs typeface="Verdana"/>
              </a:rPr>
              <a:t>across</a:t>
            </a:r>
            <a:r>
              <a:rPr dirty="0" sz="3350" spc="-27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25">
                <a:solidFill>
                  <a:srgbClr val="FFFFFF"/>
                </a:solidFill>
                <a:latin typeface="Verdana"/>
                <a:cs typeface="Verdana"/>
              </a:rPr>
              <a:t>all </a:t>
            </a:r>
            <a:r>
              <a:rPr dirty="0" sz="3350" spc="-10">
                <a:solidFill>
                  <a:srgbClr val="FFFFFF"/>
                </a:solidFill>
                <a:latin typeface="Verdana"/>
                <a:cs typeface="Verdana"/>
              </a:rPr>
              <a:t>reservations?</a:t>
            </a:r>
            <a:endParaRPr sz="3350">
              <a:latin typeface="Verdana"/>
              <a:cs typeface="Verdana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1094020" y="4329789"/>
            <a:ext cx="9485630" cy="1584325"/>
          </a:xfrm>
          <a:prstGeom prst="rect">
            <a:avLst/>
          </a:prstGeom>
        </p:spPr>
        <p:txBody>
          <a:bodyPr wrap="square" lIns="0" tIns="42545" rIns="0" bIns="0" rtlCol="0" vert="horz">
            <a:spAutoFit/>
          </a:bodyPr>
          <a:lstStyle/>
          <a:p>
            <a:pPr marL="1360170" marR="5080" indent="-1348105">
              <a:lnSpc>
                <a:spcPts val="4050"/>
              </a:lnSpc>
              <a:spcBef>
                <a:spcPts val="335"/>
              </a:spcBef>
            </a:pPr>
            <a:r>
              <a:rPr dirty="0" sz="3450" spc="-35" i="1">
                <a:solidFill>
                  <a:srgbClr val="FFFFFF"/>
                </a:solidFill>
                <a:latin typeface="Verdana"/>
                <a:cs typeface="Verdana"/>
              </a:rPr>
              <a:t>select</a:t>
            </a:r>
            <a:r>
              <a:rPr dirty="0" sz="3450" spc="-260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135" i="1">
                <a:solidFill>
                  <a:srgbClr val="FFFFFF"/>
                </a:solidFill>
                <a:latin typeface="Verdana"/>
                <a:cs typeface="Verdana"/>
              </a:rPr>
              <a:t>sum(no_of_adults)</a:t>
            </a:r>
            <a:r>
              <a:rPr dirty="0" sz="3450" spc="-254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145" i="1">
                <a:solidFill>
                  <a:srgbClr val="FFFFFF"/>
                </a:solidFill>
                <a:latin typeface="Verdana"/>
                <a:cs typeface="Verdana"/>
              </a:rPr>
              <a:t>as</a:t>
            </a:r>
            <a:r>
              <a:rPr dirty="0" sz="3450" spc="-260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10" i="1">
                <a:solidFill>
                  <a:srgbClr val="FFFFFF"/>
                </a:solidFill>
                <a:latin typeface="Verdana"/>
                <a:cs typeface="Verdana"/>
              </a:rPr>
              <a:t>Total_Adults,</a:t>
            </a:r>
            <a:r>
              <a:rPr dirty="0" sz="3450" spc="-10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114" i="1">
                <a:solidFill>
                  <a:srgbClr val="FFFFFF"/>
                </a:solidFill>
                <a:latin typeface="Verdana"/>
                <a:cs typeface="Verdana"/>
              </a:rPr>
              <a:t>sum(no_of_children)</a:t>
            </a:r>
            <a:r>
              <a:rPr dirty="0" sz="3450" spc="-265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145" i="1">
                <a:solidFill>
                  <a:srgbClr val="FFFFFF"/>
                </a:solidFill>
                <a:latin typeface="Verdana"/>
                <a:cs typeface="Verdana"/>
              </a:rPr>
              <a:t>as</a:t>
            </a:r>
            <a:r>
              <a:rPr dirty="0" sz="3450" spc="-260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65" i="1">
                <a:solidFill>
                  <a:srgbClr val="FFFFFF"/>
                </a:solidFill>
                <a:latin typeface="Verdana"/>
                <a:cs typeface="Verdana"/>
              </a:rPr>
              <a:t>Total_Children</a:t>
            </a:r>
            <a:endParaRPr sz="3450">
              <a:latin typeface="Verdana"/>
              <a:cs typeface="Verdana"/>
            </a:endParaRPr>
          </a:p>
          <a:p>
            <a:pPr marL="12700">
              <a:lnSpc>
                <a:spcPts val="3929"/>
              </a:lnSpc>
            </a:pPr>
            <a:r>
              <a:rPr dirty="0" sz="3450" spc="-10" i="1">
                <a:solidFill>
                  <a:srgbClr val="FFFFFF"/>
                </a:solidFill>
                <a:latin typeface="Verdana"/>
                <a:cs typeface="Verdana"/>
              </a:rPr>
              <a:t>from</a:t>
            </a:r>
            <a:r>
              <a:rPr dirty="0" sz="3450" spc="-325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45" i="1">
                <a:solidFill>
                  <a:srgbClr val="FFFFFF"/>
                </a:solidFill>
                <a:latin typeface="Verdana"/>
                <a:cs typeface="Verdana"/>
              </a:rPr>
              <a:t>hotel_reservation_data</a:t>
            </a:r>
            <a:endParaRPr sz="3450">
              <a:latin typeface="Verdana"/>
              <a:cs typeface="Verdana"/>
            </a:endParaRPr>
          </a:p>
        </p:txBody>
      </p:sp>
      <p:pic>
        <p:nvPicPr>
          <p:cNvPr id="5" name="object 5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06721" y="6522678"/>
            <a:ext cx="9143999" cy="2590797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63258" rIns="0" bIns="0" rtlCol="0" vert="horz">
            <a:spAutoFit/>
          </a:bodyPr>
          <a:lstStyle/>
          <a:p>
            <a:pPr marL="13970">
              <a:lnSpc>
                <a:spcPct val="100000"/>
              </a:lnSpc>
              <a:spcBef>
                <a:spcPts val="135"/>
              </a:spcBef>
            </a:pPr>
            <a:r>
              <a:rPr dirty="0" spc="-65"/>
              <a:t>Problem</a:t>
            </a:r>
            <a:r>
              <a:rPr dirty="0" spc="-225"/>
              <a:t> </a:t>
            </a:r>
            <a:r>
              <a:rPr dirty="0" spc="-85"/>
              <a:t>Statement</a:t>
            </a:r>
            <a:r>
              <a:rPr dirty="0" spc="-220"/>
              <a:t> </a:t>
            </a:r>
            <a:r>
              <a:rPr dirty="0" spc="-1190"/>
              <a:t>11</a:t>
            </a:r>
          </a:p>
        </p:txBody>
      </p:sp>
      <p:sp>
        <p:nvSpPr>
          <p:cNvPr id="3" name="object 3" descr=""/>
          <p:cNvSpPr txBox="1"/>
          <p:nvPr/>
        </p:nvSpPr>
        <p:spPr>
          <a:xfrm>
            <a:off x="1093668" y="1349820"/>
            <a:ext cx="15389225" cy="1043940"/>
          </a:xfrm>
          <a:prstGeom prst="rect">
            <a:avLst/>
          </a:prstGeom>
        </p:spPr>
        <p:txBody>
          <a:bodyPr wrap="square" lIns="0" tIns="33019" rIns="0" bIns="0" rtlCol="0" vert="horz">
            <a:spAutoFit/>
          </a:bodyPr>
          <a:lstStyle/>
          <a:p>
            <a:pPr marL="12700" marR="5080">
              <a:lnSpc>
                <a:spcPts val="3979"/>
              </a:lnSpc>
              <a:spcBef>
                <a:spcPts val="259"/>
              </a:spcBef>
              <a:tabLst>
                <a:tab pos="1508760" algn="l"/>
                <a:tab pos="2138045" algn="l"/>
                <a:tab pos="3164840" algn="l"/>
                <a:tab pos="5158105" algn="l"/>
                <a:tab pos="7214870" algn="l"/>
                <a:tab pos="7933055" algn="l"/>
                <a:tab pos="10211435" algn="l"/>
                <a:tab pos="11886565" algn="l"/>
                <a:tab pos="12773025" algn="l"/>
              </a:tabLst>
            </a:pPr>
            <a:r>
              <a:rPr dirty="0" sz="3350" spc="120">
                <a:solidFill>
                  <a:srgbClr val="FFFFFF"/>
                </a:solidFill>
                <a:latin typeface="Verdana"/>
                <a:cs typeface="Verdana"/>
              </a:rPr>
              <a:t>What</a:t>
            </a:r>
            <a:r>
              <a:rPr dirty="0" sz="3350">
                <a:solidFill>
                  <a:srgbClr val="FFFFFF"/>
                </a:solidFill>
                <a:latin typeface="Verdana"/>
                <a:cs typeface="Verdana"/>
              </a:rPr>
              <a:t>	</a:t>
            </a:r>
            <a:r>
              <a:rPr dirty="0" sz="3350" spc="-25">
                <a:solidFill>
                  <a:srgbClr val="FFFFFF"/>
                </a:solidFill>
                <a:latin typeface="Verdana"/>
                <a:cs typeface="Verdana"/>
              </a:rPr>
              <a:t>is</a:t>
            </a:r>
            <a:r>
              <a:rPr dirty="0" sz="3350">
                <a:solidFill>
                  <a:srgbClr val="FFFFFF"/>
                </a:solidFill>
                <a:latin typeface="Verdana"/>
                <a:cs typeface="Verdana"/>
              </a:rPr>
              <a:t>	</a:t>
            </a:r>
            <a:r>
              <a:rPr dirty="0" sz="3350" spc="4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dirty="0" sz="3350">
                <a:solidFill>
                  <a:srgbClr val="FFFFFF"/>
                </a:solidFill>
                <a:latin typeface="Verdana"/>
                <a:cs typeface="Verdana"/>
              </a:rPr>
              <a:t>	</a:t>
            </a:r>
            <a:r>
              <a:rPr dirty="0" sz="3350" spc="-10">
                <a:solidFill>
                  <a:srgbClr val="FFFFFF"/>
                </a:solidFill>
                <a:latin typeface="Verdana"/>
                <a:cs typeface="Verdana"/>
              </a:rPr>
              <a:t>average</a:t>
            </a:r>
            <a:r>
              <a:rPr dirty="0" sz="3350">
                <a:solidFill>
                  <a:srgbClr val="FFFFFF"/>
                </a:solidFill>
                <a:latin typeface="Verdana"/>
                <a:cs typeface="Verdana"/>
              </a:rPr>
              <a:t>	</a:t>
            </a:r>
            <a:r>
              <a:rPr dirty="0" sz="3350" spc="100">
                <a:solidFill>
                  <a:srgbClr val="FFFFFF"/>
                </a:solidFill>
                <a:latin typeface="Verdana"/>
                <a:cs typeface="Verdana"/>
              </a:rPr>
              <a:t>number</a:t>
            </a:r>
            <a:r>
              <a:rPr dirty="0" sz="3350">
                <a:solidFill>
                  <a:srgbClr val="FFFFFF"/>
                </a:solidFill>
                <a:latin typeface="Verdana"/>
                <a:cs typeface="Verdana"/>
              </a:rPr>
              <a:t>	</a:t>
            </a:r>
            <a:r>
              <a:rPr dirty="0" sz="3350" spc="-25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dirty="0" sz="3350">
                <a:solidFill>
                  <a:srgbClr val="FFFFFF"/>
                </a:solidFill>
                <a:latin typeface="Verdana"/>
                <a:cs typeface="Verdana"/>
              </a:rPr>
              <a:t>	</a:t>
            </a:r>
            <a:r>
              <a:rPr dirty="0" sz="3350" spc="55">
                <a:solidFill>
                  <a:srgbClr val="FFFFFF"/>
                </a:solidFill>
                <a:latin typeface="Verdana"/>
                <a:cs typeface="Verdana"/>
              </a:rPr>
              <a:t>weekend</a:t>
            </a:r>
            <a:r>
              <a:rPr dirty="0" sz="3350">
                <a:solidFill>
                  <a:srgbClr val="FFFFFF"/>
                </a:solidFill>
                <a:latin typeface="Verdana"/>
                <a:cs typeface="Verdana"/>
              </a:rPr>
              <a:t>	</a:t>
            </a:r>
            <a:r>
              <a:rPr dirty="0" sz="3350" spc="50">
                <a:solidFill>
                  <a:srgbClr val="FFFFFF"/>
                </a:solidFill>
                <a:latin typeface="Verdana"/>
                <a:cs typeface="Verdana"/>
              </a:rPr>
              <a:t>nights</a:t>
            </a:r>
            <a:r>
              <a:rPr dirty="0" sz="3350">
                <a:solidFill>
                  <a:srgbClr val="FFFFFF"/>
                </a:solidFill>
                <a:latin typeface="Verdana"/>
                <a:cs typeface="Verdana"/>
              </a:rPr>
              <a:t>	</a:t>
            </a:r>
            <a:r>
              <a:rPr dirty="0" sz="3350" spc="-25">
                <a:solidFill>
                  <a:srgbClr val="FFFFFF"/>
                </a:solidFill>
                <a:latin typeface="Verdana"/>
                <a:cs typeface="Verdana"/>
              </a:rPr>
              <a:t>for</a:t>
            </a:r>
            <a:r>
              <a:rPr dirty="0" sz="3350">
                <a:solidFill>
                  <a:srgbClr val="FFFFFF"/>
                </a:solidFill>
                <a:latin typeface="Verdana"/>
                <a:cs typeface="Verdana"/>
              </a:rPr>
              <a:t>	</a:t>
            </a:r>
            <a:r>
              <a:rPr dirty="0" sz="3350" spc="-35">
                <a:solidFill>
                  <a:srgbClr val="FFFFFF"/>
                </a:solidFill>
                <a:latin typeface="Verdana"/>
                <a:cs typeface="Verdana"/>
              </a:rPr>
              <a:t>reservations </a:t>
            </a:r>
            <a:r>
              <a:rPr dirty="0" sz="3350">
                <a:solidFill>
                  <a:srgbClr val="FFFFFF"/>
                </a:solidFill>
                <a:latin typeface="Verdana"/>
                <a:cs typeface="Verdana"/>
              </a:rPr>
              <a:t>involving</a:t>
            </a:r>
            <a:r>
              <a:rPr dirty="0" sz="3350" spc="-2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10">
                <a:solidFill>
                  <a:srgbClr val="FFFFFF"/>
                </a:solidFill>
                <a:latin typeface="Verdana"/>
                <a:cs typeface="Verdana"/>
              </a:rPr>
              <a:t>children?</a:t>
            </a:r>
            <a:endParaRPr sz="3350">
              <a:latin typeface="Verdana"/>
              <a:cs typeface="Verdana"/>
            </a:endParaRPr>
          </a:p>
        </p:txBody>
      </p:sp>
      <p:sp>
        <p:nvSpPr>
          <p:cNvPr id="4" name="object 4" descr="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42545" rIns="0" bIns="0" rtlCol="0" vert="horz">
            <a:spAutoFit/>
          </a:bodyPr>
          <a:lstStyle/>
          <a:p>
            <a:pPr marL="1472565" marR="5080" indent="-1460500">
              <a:lnSpc>
                <a:spcPts val="4050"/>
              </a:lnSpc>
              <a:spcBef>
                <a:spcPts val="335"/>
              </a:spcBef>
            </a:pPr>
            <a:r>
              <a:rPr dirty="0" spc="-35"/>
              <a:t>select</a:t>
            </a:r>
            <a:r>
              <a:rPr dirty="0" spc="-240"/>
              <a:t> </a:t>
            </a:r>
            <a:r>
              <a:rPr dirty="0" spc="-105"/>
              <a:t>avg(cast(no_of_weekend_nights</a:t>
            </a:r>
            <a:r>
              <a:rPr dirty="0" spc="-240"/>
              <a:t> </a:t>
            </a:r>
            <a:r>
              <a:rPr dirty="0" spc="-145"/>
              <a:t>as</a:t>
            </a:r>
            <a:r>
              <a:rPr dirty="0" spc="-235"/>
              <a:t> decimal(10,2)))</a:t>
            </a:r>
            <a:r>
              <a:rPr dirty="0" spc="-240"/>
              <a:t> </a:t>
            </a:r>
            <a:r>
              <a:rPr dirty="0" spc="-35"/>
              <a:t>as</a:t>
            </a:r>
            <a:r>
              <a:rPr dirty="0" spc="-35" i="1"/>
              <a:t> Avg_no_of_Weekend_night</a:t>
            </a:r>
          </a:p>
          <a:p>
            <a:pPr marL="12700" marR="6529070">
              <a:lnSpc>
                <a:spcPts val="3979"/>
              </a:lnSpc>
              <a:spcBef>
                <a:spcPts val="55"/>
              </a:spcBef>
            </a:pPr>
            <a:r>
              <a:rPr dirty="0" spc="-20"/>
              <a:t>from</a:t>
            </a:r>
            <a:r>
              <a:rPr dirty="0" spc="-295"/>
              <a:t> </a:t>
            </a:r>
            <a:r>
              <a:rPr dirty="0" spc="-90"/>
              <a:t>hotel_reservation_data</a:t>
            </a:r>
            <a:r>
              <a:rPr dirty="0" spc="-90" i="1"/>
              <a:t> </a:t>
            </a:r>
            <a:r>
              <a:rPr dirty="0" i="1"/>
              <a:t>where</a:t>
            </a:r>
            <a:r>
              <a:rPr dirty="0" spc="-315" i="1"/>
              <a:t> </a:t>
            </a:r>
            <a:r>
              <a:rPr dirty="0" spc="-70" i="1"/>
              <a:t>no_of_children&gt;0</a:t>
            </a:r>
          </a:p>
        </p:txBody>
      </p:sp>
      <p:pic>
        <p:nvPicPr>
          <p:cNvPr id="5" name="object 5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06721" y="6860062"/>
            <a:ext cx="9143999" cy="2562223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63258" rIns="0" bIns="0" rtlCol="0" vert="horz">
            <a:spAutoFit/>
          </a:bodyPr>
          <a:lstStyle/>
          <a:p>
            <a:pPr marL="13970">
              <a:lnSpc>
                <a:spcPct val="100000"/>
              </a:lnSpc>
              <a:spcBef>
                <a:spcPts val="135"/>
              </a:spcBef>
            </a:pPr>
            <a:r>
              <a:rPr dirty="0" spc="-65"/>
              <a:t>Problem</a:t>
            </a:r>
            <a:r>
              <a:rPr dirty="0" spc="-225"/>
              <a:t> </a:t>
            </a:r>
            <a:r>
              <a:rPr dirty="0" spc="-85"/>
              <a:t>Statement</a:t>
            </a:r>
            <a:r>
              <a:rPr dirty="0" spc="-220"/>
              <a:t> </a:t>
            </a:r>
            <a:r>
              <a:rPr dirty="0" spc="-815"/>
              <a:t>12</a:t>
            </a:r>
          </a:p>
        </p:txBody>
      </p:sp>
      <p:sp>
        <p:nvSpPr>
          <p:cNvPr id="3" name="object 3" descr=""/>
          <p:cNvSpPr txBox="1"/>
          <p:nvPr/>
        </p:nvSpPr>
        <p:spPr>
          <a:xfrm>
            <a:off x="1093668" y="1349820"/>
            <a:ext cx="14891385" cy="3778885"/>
          </a:xfrm>
          <a:prstGeom prst="rect">
            <a:avLst/>
          </a:prstGeom>
        </p:spPr>
        <p:txBody>
          <a:bodyPr wrap="square" lIns="0" tIns="1524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dirty="0" sz="3350" spc="145">
                <a:solidFill>
                  <a:srgbClr val="FFFFFF"/>
                </a:solidFill>
                <a:latin typeface="Verdana"/>
                <a:cs typeface="Verdana"/>
              </a:rPr>
              <a:t>How</a:t>
            </a:r>
            <a:r>
              <a:rPr dirty="0" sz="3350" spc="-24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>
                <a:solidFill>
                  <a:srgbClr val="FFFFFF"/>
                </a:solidFill>
                <a:latin typeface="Verdana"/>
                <a:cs typeface="Verdana"/>
              </a:rPr>
              <a:t>many</a:t>
            </a:r>
            <a:r>
              <a:rPr dirty="0" sz="3350" spc="-2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45">
                <a:solidFill>
                  <a:srgbClr val="FFFFFF"/>
                </a:solidFill>
                <a:latin typeface="Verdana"/>
                <a:cs typeface="Verdana"/>
              </a:rPr>
              <a:t>reservations</a:t>
            </a:r>
            <a:r>
              <a:rPr dirty="0" sz="3350" spc="-24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>
                <a:solidFill>
                  <a:srgbClr val="FFFFFF"/>
                </a:solidFill>
                <a:latin typeface="Verdana"/>
                <a:cs typeface="Verdana"/>
              </a:rPr>
              <a:t>were</a:t>
            </a:r>
            <a:r>
              <a:rPr dirty="0" sz="3350" spc="-2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110">
                <a:solidFill>
                  <a:srgbClr val="FFFFFF"/>
                </a:solidFill>
                <a:latin typeface="Verdana"/>
                <a:cs typeface="Verdana"/>
              </a:rPr>
              <a:t>made</a:t>
            </a:r>
            <a:r>
              <a:rPr dirty="0" sz="3350" spc="-2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60">
                <a:solidFill>
                  <a:srgbClr val="FFFFFF"/>
                </a:solidFill>
                <a:latin typeface="Verdana"/>
                <a:cs typeface="Verdana"/>
              </a:rPr>
              <a:t>in</a:t>
            </a:r>
            <a:r>
              <a:rPr dirty="0" sz="3350" spc="-24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>
                <a:solidFill>
                  <a:srgbClr val="FFFFFF"/>
                </a:solidFill>
                <a:latin typeface="Verdana"/>
                <a:cs typeface="Verdana"/>
              </a:rPr>
              <a:t>each</a:t>
            </a:r>
            <a:r>
              <a:rPr dirty="0" sz="3350" spc="-2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130">
                <a:solidFill>
                  <a:srgbClr val="FFFFFF"/>
                </a:solidFill>
                <a:latin typeface="Verdana"/>
                <a:cs typeface="Verdana"/>
              </a:rPr>
              <a:t>month</a:t>
            </a:r>
            <a:r>
              <a:rPr dirty="0" sz="3350" spc="-24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dirty="0" sz="3350" spc="-2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65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dirty="0" sz="3350" spc="-2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10">
                <a:solidFill>
                  <a:srgbClr val="FFFFFF"/>
                </a:solidFill>
                <a:latin typeface="Verdana"/>
                <a:cs typeface="Verdana"/>
              </a:rPr>
              <a:t>year?</a:t>
            </a:r>
            <a:endParaRPr sz="335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1375"/>
              </a:spcBef>
            </a:pPr>
            <a:endParaRPr sz="3350">
              <a:latin typeface="Verdana"/>
              <a:cs typeface="Verdana"/>
            </a:endParaRPr>
          </a:p>
          <a:p>
            <a:pPr marL="1584960" marR="545465" indent="-1572260">
              <a:lnSpc>
                <a:spcPts val="4050"/>
              </a:lnSpc>
              <a:spcBef>
                <a:spcPts val="5"/>
              </a:spcBef>
              <a:tabLst>
                <a:tab pos="10934700" algn="l"/>
              </a:tabLst>
            </a:pPr>
            <a:r>
              <a:rPr dirty="0" sz="3450" spc="-35" i="1">
                <a:solidFill>
                  <a:srgbClr val="FFFFFF"/>
                </a:solidFill>
                <a:latin typeface="Verdana"/>
                <a:cs typeface="Verdana"/>
              </a:rPr>
              <a:t>select</a:t>
            </a:r>
            <a:r>
              <a:rPr dirty="0" sz="3450" spc="-245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95" i="1">
                <a:solidFill>
                  <a:srgbClr val="FFFFFF"/>
                </a:solidFill>
                <a:latin typeface="Verdana"/>
                <a:cs typeface="Verdana"/>
              </a:rPr>
              <a:t>datename(month,arrival_date)</a:t>
            </a:r>
            <a:r>
              <a:rPr dirty="0" sz="3450" spc="-245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145" i="1">
                <a:solidFill>
                  <a:srgbClr val="FFFFFF"/>
                </a:solidFill>
                <a:latin typeface="Verdana"/>
                <a:cs typeface="Verdana"/>
              </a:rPr>
              <a:t>as</a:t>
            </a:r>
            <a:r>
              <a:rPr dirty="0" sz="3450" spc="-240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10" i="1">
                <a:solidFill>
                  <a:srgbClr val="FFFFFF"/>
                </a:solidFill>
                <a:latin typeface="Verdana"/>
                <a:cs typeface="Verdana"/>
              </a:rPr>
              <a:t>Months</a:t>
            </a:r>
            <a:r>
              <a:rPr dirty="0" sz="3450" i="1">
                <a:solidFill>
                  <a:srgbClr val="FFFFFF"/>
                </a:solidFill>
                <a:latin typeface="Verdana"/>
                <a:cs typeface="Verdana"/>
              </a:rPr>
              <a:t>	</a:t>
            </a:r>
            <a:r>
              <a:rPr dirty="0" sz="3450" spc="-590" i="1">
                <a:solidFill>
                  <a:srgbClr val="FFFFFF"/>
                </a:solidFill>
                <a:latin typeface="Verdana"/>
                <a:cs typeface="Verdana"/>
              </a:rPr>
              <a:t>,</a:t>
            </a:r>
            <a:r>
              <a:rPr dirty="0" sz="3450" spc="-590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100" i="1">
                <a:solidFill>
                  <a:srgbClr val="FFFFFF"/>
                </a:solidFill>
                <a:latin typeface="Verdana"/>
                <a:cs typeface="Verdana"/>
              </a:rPr>
              <a:t>count(datename(month,arrival_date))</a:t>
            </a:r>
            <a:r>
              <a:rPr dirty="0" sz="3450" spc="-190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145" i="1">
                <a:solidFill>
                  <a:srgbClr val="FFFFFF"/>
                </a:solidFill>
                <a:latin typeface="Verdana"/>
                <a:cs typeface="Verdana"/>
              </a:rPr>
              <a:t>as</a:t>
            </a:r>
            <a:r>
              <a:rPr dirty="0" sz="3450" spc="-190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95" i="1">
                <a:solidFill>
                  <a:srgbClr val="FFFFFF"/>
                </a:solidFill>
                <a:latin typeface="Verdana"/>
                <a:cs typeface="Verdana"/>
              </a:rPr>
              <a:t>no_of_reservations</a:t>
            </a:r>
            <a:endParaRPr sz="3450">
              <a:latin typeface="Verdana"/>
              <a:cs typeface="Verdana"/>
            </a:endParaRPr>
          </a:p>
          <a:p>
            <a:pPr marL="12700">
              <a:lnSpc>
                <a:spcPts val="3845"/>
              </a:lnSpc>
            </a:pPr>
            <a:r>
              <a:rPr dirty="0" sz="3450" spc="-20" i="1">
                <a:solidFill>
                  <a:srgbClr val="FFFFFF"/>
                </a:solidFill>
                <a:latin typeface="Verdana"/>
                <a:cs typeface="Verdana"/>
              </a:rPr>
              <a:t>from</a:t>
            </a:r>
            <a:r>
              <a:rPr dirty="0" sz="3450" spc="-295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45" i="1">
                <a:solidFill>
                  <a:srgbClr val="FFFFFF"/>
                </a:solidFill>
                <a:latin typeface="Verdana"/>
                <a:cs typeface="Verdana"/>
              </a:rPr>
              <a:t>hotel_reservation_data</a:t>
            </a:r>
            <a:endParaRPr sz="3450">
              <a:latin typeface="Verdana"/>
              <a:cs typeface="Verdana"/>
            </a:endParaRPr>
          </a:p>
          <a:p>
            <a:pPr marL="12700" marR="5080">
              <a:lnSpc>
                <a:spcPts val="4050"/>
              </a:lnSpc>
              <a:spcBef>
                <a:spcPts val="110"/>
              </a:spcBef>
            </a:pPr>
            <a:r>
              <a:rPr dirty="0" sz="3450" i="1">
                <a:solidFill>
                  <a:srgbClr val="FFFFFF"/>
                </a:solidFill>
                <a:latin typeface="Verdana"/>
                <a:cs typeface="Verdana"/>
              </a:rPr>
              <a:t>group</a:t>
            </a:r>
            <a:r>
              <a:rPr dirty="0" sz="3450" spc="-140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85" i="1">
                <a:solidFill>
                  <a:srgbClr val="FFFFFF"/>
                </a:solidFill>
                <a:latin typeface="Verdana"/>
                <a:cs typeface="Verdana"/>
              </a:rPr>
              <a:t>by</a:t>
            </a:r>
            <a:r>
              <a:rPr dirty="0" sz="3450" spc="-140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100" i="1">
                <a:solidFill>
                  <a:srgbClr val="FFFFFF"/>
                </a:solidFill>
                <a:latin typeface="Verdana"/>
                <a:cs typeface="Verdana"/>
              </a:rPr>
              <a:t>datename(month,arrival_date),DATEPART(mm,</a:t>
            </a:r>
            <a:r>
              <a:rPr dirty="0" sz="3450" spc="-140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114" i="1">
                <a:solidFill>
                  <a:srgbClr val="FFFFFF"/>
                </a:solidFill>
                <a:latin typeface="Verdana"/>
                <a:cs typeface="Verdana"/>
              </a:rPr>
              <a:t>arrival_date)</a:t>
            </a:r>
            <a:r>
              <a:rPr dirty="0" sz="3450" spc="-114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40" i="1">
                <a:solidFill>
                  <a:srgbClr val="FFFFFF"/>
                </a:solidFill>
                <a:latin typeface="Verdana"/>
                <a:cs typeface="Verdana"/>
              </a:rPr>
              <a:t>order</a:t>
            </a:r>
            <a:r>
              <a:rPr dirty="0" sz="3450" spc="-280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85" i="1">
                <a:solidFill>
                  <a:srgbClr val="FFFFFF"/>
                </a:solidFill>
                <a:latin typeface="Verdana"/>
                <a:cs typeface="Verdana"/>
              </a:rPr>
              <a:t>by</a:t>
            </a:r>
            <a:r>
              <a:rPr dirty="0" sz="3450" spc="-280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65" i="1">
                <a:solidFill>
                  <a:srgbClr val="FFFFFF"/>
                </a:solidFill>
                <a:latin typeface="Verdana"/>
                <a:cs typeface="Verdana"/>
              </a:rPr>
              <a:t>DATEPART(mm,</a:t>
            </a:r>
            <a:r>
              <a:rPr dirty="0" sz="3450" spc="-280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70" i="1">
                <a:solidFill>
                  <a:srgbClr val="FFFFFF"/>
                </a:solidFill>
                <a:latin typeface="Verdana"/>
                <a:cs typeface="Verdana"/>
              </a:rPr>
              <a:t>arrival_date)</a:t>
            </a:r>
            <a:endParaRPr sz="3450">
              <a:latin typeface="Verdana"/>
              <a:cs typeface="Verdana"/>
            </a:endParaRPr>
          </a:p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06721" y="5446735"/>
            <a:ext cx="3943350" cy="442912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63258" rIns="0" bIns="0" rtlCol="0" vert="horz">
            <a:spAutoFit/>
          </a:bodyPr>
          <a:lstStyle/>
          <a:p>
            <a:pPr marL="13970">
              <a:lnSpc>
                <a:spcPct val="100000"/>
              </a:lnSpc>
              <a:spcBef>
                <a:spcPts val="135"/>
              </a:spcBef>
            </a:pPr>
            <a:r>
              <a:rPr dirty="0" spc="-65"/>
              <a:t>Problem</a:t>
            </a:r>
            <a:r>
              <a:rPr dirty="0" spc="-225"/>
              <a:t> </a:t>
            </a:r>
            <a:r>
              <a:rPr dirty="0" spc="-85"/>
              <a:t>Statement</a:t>
            </a:r>
            <a:r>
              <a:rPr dirty="0" spc="-220"/>
              <a:t> </a:t>
            </a:r>
            <a:r>
              <a:rPr dirty="0" spc="-815"/>
              <a:t>13</a:t>
            </a:r>
          </a:p>
        </p:txBody>
      </p:sp>
      <p:sp>
        <p:nvSpPr>
          <p:cNvPr id="3" name="object 3" descr=""/>
          <p:cNvSpPr txBox="1"/>
          <p:nvPr/>
        </p:nvSpPr>
        <p:spPr>
          <a:xfrm>
            <a:off x="1093668" y="1349820"/>
            <a:ext cx="15579725" cy="4792980"/>
          </a:xfrm>
          <a:prstGeom prst="rect">
            <a:avLst/>
          </a:prstGeom>
        </p:spPr>
        <p:txBody>
          <a:bodyPr wrap="square" lIns="0" tIns="36195" rIns="0" bIns="0" rtlCol="0" vert="horz">
            <a:spAutoFit/>
          </a:bodyPr>
          <a:lstStyle/>
          <a:p>
            <a:pPr marL="12700" marR="3122295">
              <a:lnSpc>
                <a:spcPts val="3979"/>
              </a:lnSpc>
              <a:spcBef>
                <a:spcPts val="285"/>
              </a:spcBef>
            </a:pPr>
            <a:r>
              <a:rPr dirty="0" sz="3350" spc="140">
                <a:solidFill>
                  <a:srgbClr val="FFFFFF"/>
                </a:solidFill>
                <a:latin typeface="Verdana"/>
                <a:cs typeface="Verdana"/>
              </a:rPr>
              <a:t>What</a:t>
            </a:r>
            <a:r>
              <a:rPr dirty="0" sz="3350" spc="-27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80">
                <a:solidFill>
                  <a:srgbClr val="FFFFFF"/>
                </a:solidFill>
                <a:latin typeface="Verdana"/>
                <a:cs typeface="Verdana"/>
              </a:rPr>
              <a:t>is</a:t>
            </a:r>
            <a:r>
              <a:rPr dirty="0" sz="3350" spc="-27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65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dirty="0" sz="3350" spc="-27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60">
                <a:solidFill>
                  <a:srgbClr val="FFFFFF"/>
                </a:solidFill>
                <a:latin typeface="Verdana"/>
                <a:cs typeface="Verdana"/>
              </a:rPr>
              <a:t>average</a:t>
            </a:r>
            <a:r>
              <a:rPr dirty="0" sz="3350" spc="-27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110">
                <a:solidFill>
                  <a:srgbClr val="FFFFFF"/>
                </a:solidFill>
                <a:latin typeface="Verdana"/>
                <a:cs typeface="Verdana"/>
              </a:rPr>
              <a:t>number</a:t>
            </a:r>
            <a:r>
              <a:rPr dirty="0" sz="3350" spc="-27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dirty="0" sz="3350" spc="-27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60">
                <a:solidFill>
                  <a:srgbClr val="FFFFFF"/>
                </a:solidFill>
                <a:latin typeface="Verdana"/>
                <a:cs typeface="Verdana"/>
              </a:rPr>
              <a:t>nights</a:t>
            </a:r>
            <a:r>
              <a:rPr dirty="0" sz="3350" spc="-27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10">
                <a:solidFill>
                  <a:srgbClr val="FFFFFF"/>
                </a:solidFill>
                <a:latin typeface="Verdana"/>
                <a:cs typeface="Verdana"/>
              </a:rPr>
              <a:t>(both</a:t>
            </a:r>
            <a:r>
              <a:rPr dirty="0" sz="3350" spc="-27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65">
                <a:solidFill>
                  <a:srgbClr val="FFFFFF"/>
                </a:solidFill>
                <a:latin typeface="Verdana"/>
                <a:cs typeface="Verdana"/>
              </a:rPr>
              <a:t>weekend</a:t>
            </a:r>
            <a:r>
              <a:rPr dirty="0" sz="3350" spc="-27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70">
                <a:solidFill>
                  <a:srgbClr val="FFFFFF"/>
                </a:solidFill>
                <a:latin typeface="Verdana"/>
                <a:cs typeface="Verdana"/>
              </a:rPr>
              <a:t>and </a:t>
            </a:r>
            <a:r>
              <a:rPr dirty="0" sz="3350" spc="-55">
                <a:solidFill>
                  <a:srgbClr val="FFFFFF"/>
                </a:solidFill>
                <a:latin typeface="Verdana"/>
                <a:cs typeface="Verdana"/>
              </a:rPr>
              <a:t>weekday)</a:t>
            </a:r>
            <a:r>
              <a:rPr dirty="0" sz="3350" spc="-2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50">
                <a:solidFill>
                  <a:srgbClr val="FFFFFF"/>
                </a:solidFill>
                <a:latin typeface="Verdana"/>
                <a:cs typeface="Verdana"/>
              </a:rPr>
              <a:t>spent</a:t>
            </a:r>
            <a:r>
              <a:rPr dirty="0" sz="3350" spc="-2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30">
                <a:solidFill>
                  <a:srgbClr val="FFFFFF"/>
                </a:solidFill>
                <a:latin typeface="Verdana"/>
                <a:cs typeface="Verdana"/>
              </a:rPr>
              <a:t>by</a:t>
            </a:r>
            <a:r>
              <a:rPr dirty="0" sz="3350" spc="-229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>
                <a:solidFill>
                  <a:srgbClr val="FFFFFF"/>
                </a:solidFill>
                <a:latin typeface="Verdana"/>
                <a:cs typeface="Verdana"/>
              </a:rPr>
              <a:t>guests</a:t>
            </a:r>
            <a:r>
              <a:rPr dirty="0" sz="3350" spc="-2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40">
                <a:solidFill>
                  <a:srgbClr val="FFFFFF"/>
                </a:solidFill>
                <a:latin typeface="Verdana"/>
                <a:cs typeface="Verdana"/>
              </a:rPr>
              <a:t>for</a:t>
            </a:r>
            <a:r>
              <a:rPr dirty="0" sz="3350" spc="-2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>
                <a:solidFill>
                  <a:srgbClr val="FFFFFF"/>
                </a:solidFill>
                <a:latin typeface="Verdana"/>
                <a:cs typeface="Verdana"/>
              </a:rPr>
              <a:t>each</a:t>
            </a:r>
            <a:r>
              <a:rPr dirty="0" sz="3350" spc="-229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65">
                <a:solidFill>
                  <a:srgbClr val="FFFFFF"/>
                </a:solidFill>
                <a:latin typeface="Verdana"/>
                <a:cs typeface="Verdana"/>
              </a:rPr>
              <a:t>room</a:t>
            </a:r>
            <a:r>
              <a:rPr dirty="0" sz="3350" spc="-2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10">
                <a:solidFill>
                  <a:srgbClr val="FFFFFF"/>
                </a:solidFill>
                <a:latin typeface="Verdana"/>
                <a:cs typeface="Verdana"/>
              </a:rPr>
              <a:t>type?</a:t>
            </a:r>
            <a:endParaRPr sz="3350">
              <a:latin typeface="Verdana"/>
              <a:cs typeface="Verdana"/>
            </a:endParaRPr>
          </a:p>
          <a:p>
            <a:pPr>
              <a:lnSpc>
                <a:spcPct val="100000"/>
              </a:lnSpc>
            </a:pPr>
            <a:endParaRPr sz="335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975"/>
              </a:spcBef>
            </a:pPr>
            <a:endParaRPr sz="3350">
              <a:latin typeface="Verdana"/>
              <a:cs typeface="Verdana"/>
            </a:endParaRPr>
          </a:p>
          <a:p>
            <a:pPr marL="12700">
              <a:lnSpc>
                <a:spcPts val="4095"/>
              </a:lnSpc>
            </a:pPr>
            <a:r>
              <a:rPr dirty="0" sz="3450" spc="-35" i="1">
                <a:solidFill>
                  <a:srgbClr val="FFFFFF"/>
                </a:solidFill>
                <a:latin typeface="Verdana"/>
                <a:cs typeface="Verdana"/>
              </a:rPr>
              <a:t>select</a:t>
            </a:r>
            <a:r>
              <a:rPr dirty="0" sz="3450" spc="-275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70" i="1">
                <a:solidFill>
                  <a:srgbClr val="FFFFFF"/>
                </a:solidFill>
                <a:latin typeface="Verdana"/>
                <a:cs typeface="Verdana"/>
              </a:rPr>
              <a:t>room_type_reserved,</a:t>
            </a:r>
            <a:endParaRPr sz="3450">
              <a:latin typeface="Verdana"/>
              <a:cs typeface="Verdana"/>
            </a:endParaRPr>
          </a:p>
          <a:p>
            <a:pPr marL="911225" marR="5080" indent="-898525">
              <a:lnSpc>
                <a:spcPts val="4050"/>
              </a:lnSpc>
              <a:spcBef>
                <a:spcPts val="165"/>
              </a:spcBef>
            </a:pPr>
            <a:r>
              <a:rPr dirty="0" sz="3450" spc="-120" i="1">
                <a:solidFill>
                  <a:srgbClr val="FFFFFF"/>
                </a:solidFill>
                <a:latin typeface="Verdana"/>
                <a:cs typeface="Verdana"/>
              </a:rPr>
              <a:t>avg(cast(no_of_week_nights+no_of_weekend_nights</a:t>
            </a:r>
            <a:r>
              <a:rPr dirty="0" sz="3450" spc="-135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145" i="1">
                <a:solidFill>
                  <a:srgbClr val="FFFFFF"/>
                </a:solidFill>
                <a:latin typeface="Verdana"/>
                <a:cs typeface="Verdana"/>
              </a:rPr>
              <a:t>as</a:t>
            </a:r>
            <a:r>
              <a:rPr dirty="0" sz="3450" spc="-135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235" i="1">
                <a:solidFill>
                  <a:srgbClr val="FFFFFF"/>
                </a:solidFill>
                <a:latin typeface="Verdana"/>
                <a:cs typeface="Verdana"/>
              </a:rPr>
              <a:t>decimal(10,2)))</a:t>
            </a:r>
            <a:r>
              <a:rPr dirty="0" sz="3450" spc="-135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25" i="1">
                <a:solidFill>
                  <a:srgbClr val="FFFFFF"/>
                </a:solidFill>
                <a:latin typeface="Verdana"/>
                <a:cs typeface="Verdana"/>
              </a:rPr>
              <a:t>as</a:t>
            </a:r>
            <a:r>
              <a:rPr dirty="0" sz="3450" spc="-25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10" i="1">
                <a:solidFill>
                  <a:srgbClr val="FFFFFF"/>
                </a:solidFill>
                <a:latin typeface="Verdana"/>
                <a:cs typeface="Verdana"/>
              </a:rPr>
              <a:t>Average_Nights</a:t>
            </a:r>
            <a:endParaRPr sz="3450">
              <a:latin typeface="Verdana"/>
              <a:cs typeface="Verdana"/>
            </a:endParaRPr>
          </a:p>
          <a:p>
            <a:pPr marL="12700">
              <a:lnSpc>
                <a:spcPts val="3810"/>
              </a:lnSpc>
            </a:pPr>
            <a:r>
              <a:rPr dirty="0" sz="3450" spc="-20" i="1">
                <a:solidFill>
                  <a:srgbClr val="FFFFFF"/>
                </a:solidFill>
                <a:latin typeface="Verdana"/>
                <a:cs typeface="Verdana"/>
              </a:rPr>
              <a:t>from</a:t>
            </a:r>
            <a:r>
              <a:rPr dirty="0" sz="3450" spc="-295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45" i="1">
                <a:solidFill>
                  <a:srgbClr val="FFFFFF"/>
                </a:solidFill>
                <a:latin typeface="Verdana"/>
                <a:cs typeface="Verdana"/>
              </a:rPr>
              <a:t>hotel_reservation_data</a:t>
            </a:r>
            <a:endParaRPr sz="3450">
              <a:latin typeface="Verdana"/>
              <a:cs typeface="Verdana"/>
            </a:endParaRPr>
          </a:p>
          <a:p>
            <a:pPr marL="12700">
              <a:lnSpc>
                <a:spcPts val="4095"/>
              </a:lnSpc>
            </a:pPr>
            <a:r>
              <a:rPr dirty="0" sz="3450" i="1">
                <a:solidFill>
                  <a:srgbClr val="FFFFFF"/>
                </a:solidFill>
                <a:latin typeface="Verdana"/>
                <a:cs typeface="Verdana"/>
              </a:rPr>
              <a:t>group</a:t>
            </a:r>
            <a:r>
              <a:rPr dirty="0" sz="3450" spc="-229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85" i="1">
                <a:solidFill>
                  <a:srgbClr val="FFFFFF"/>
                </a:solidFill>
                <a:latin typeface="Verdana"/>
                <a:cs typeface="Verdana"/>
              </a:rPr>
              <a:t>by</a:t>
            </a:r>
            <a:r>
              <a:rPr dirty="0" sz="3450" spc="-229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45" i="1">
                <a:solidFill>
                  <a:srgbClr val="FFFFFF"/>
                </a:solidFill>
                <a:latin typeface="Verdana"/>
                <a:cs typeface="Verdana"/>
              </a:rPr>
              <a:t>room_type_reserved</a:t>
            </a:r>
            <a:endParaRPr sz="3450">
              <a:latin typeface="Verdana"/>
              <a:cs typeface="Verdana"/>
            </a:endParaRPr>
          </a:p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06721" y="6700944"/>
            <a:ext cx="6286497" cy="3248023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63258" rIns="0" bIns="0" rtlCol="0" vert="horz">
            <a:spAutoFit/>
          </a:bodyPr>
          <a:lstStyle/>
          <a:p>
            <a:pPr marL="13970">
              <a:lnSpc>
                <a:spcPct val="100000"/>
              </a:lnSpc>
              <a:spcBef>
                <a:spcPts val="135"/>
              </a:spcBef>
            </a:pPr>
            <a:r>
              <a:rPr dirty="0" spc="-65"/>
              <a:t>Problem</a:t>
            </a:r>
            <a:r>
              <a:rPr dirty="0" spc="-225"/>
              <a:t> </a:t>
            </a:r>
            <a:r>
              <a:rPr dirty="0" spc="-85"/>
              <a:t>Statement</a:t>
            </a:r>
            <a:r>
              <a:rPr dirty="0" spc="-220"/>
              <a:t> </a:t>
            </a:r>
            <a:r>
              <a:rPr dirty="0" spc="-625"/>
              <a:t>14</a:t>
            </a:r>
          </a:p>
        </p:txBody>
      </p:sp>
      <p:sp>
        <p:nvSpPr>
          <p:cNvPr id="3" name="object 3" descr=""/>
          <p:cNvSpPr txBox="1"/>
          <p:nvPr/>
        </p:nvSpPr>
        <p:spPr>
          <a:xfrm>
            <a:off x="1093668" y="1349527"/>
            <a:ext cx="15866110" cy="3259454"/>
          </a:xfrm>
          <a:prstGeom prst="rect">
            <a:avLst/>
          </a:prstGeom>
        </p:spPr>
        <p:txBody>
          <a:bodyPr wrap="square" lIns="0" tIns="36195" rIns="0" bIns="0" rtlCol="0" vert="horz">
            <a:spAutoFit/>
          </a:bodyPr>
          <a:lstStyle/>
          <a:p>
            <a:pPr marL="12700" marR="300355">
              <a:lnSpc>
                <a:spcPts val="3979"/>
              </a:lnSpc>
              <a:spcBef>
                <a:spcPts val="285"/>
              </a:spcBef>
              <a:tabLst>
                <a:tab pos="946150" algn="l"/>
                <a:tab pos="3780154" algn="l"/>
                <a:tab pos="5949950" algn="l"/>
                <a:tab pos="8032750" algn="l"/>
                <a:tab pos="9354820" algn="l"/>
                <a:tab pos="9909810" algn="l"/>
                <a:tab pos="10862310" algn="l"/>
                <a:tab pos="12197715" algn="l"/>
                <a:tab pos="14399894" algn="l"/>
              </a:tabLst>
            </a:pPr>
            <a:r>
              <a:rPr dirty="0" sz="3350" spc="-25">
                <a:solidFill>
                  <a:srgbClr val="FFFFFF"/>
                </a:solidFill>
                <a:latin typeface="Verdana"/>
                <a:cs typeface="Verdana"/>
              </a:rPr>
              <a:t>For</a:t>
            </a:r>
            <a:r>
              <a:rPr dirty="0" sz="3350">
                <a:solidFill>
                  <a:srgbClr val="FFFFFF"/>
                </a:solidFill>
                <a:latin typeface="Verdana"/>
                <a:cs typeface="Verdana"/>
              </a:rPr>
              <a:t>	</a:t>
            </a:r>
            <a:r>
              <a:rPr dirty="0" sz="3350" spc="-10">
                <a:solidFill>
                  <a:srgbClr val="FFFFFF"/>
                </a:solidFill>
                <a:latin typeface="Verdana"/>
                <a:cs typeface="Verdana"/>
              </a:rPr>
              <a:t>reservations</a:t>
            </a:r>
            <a:r>
              <a:rPr dirty="0" sz="3350">
                <a:solidFill>
                  <a:srgbClr val="FFFFFF"/>
                </a:solidFill>
                <a:latin typeface="Verdana"/>
                <a:cs typeface="Verdana"/>
              </a:rPr>
              <a:t>	</a:t>
            </a:r>
            <a:r>
              <a:rPr dirty="0" sz="3350" spc="-10">
                <a:solidFill>
                  <a:srgbClr val="FFFFFF"/>
                </a:solidFill>
                <a:latin typeface="Verdana"/>
                <a:cs typeface="Verdana"/>
              </a:rPr>
              <a:t>involving</a:t>
            </a:r>
            <a:r>
              <a:rPr dirty="0" sz="3350">
                <a:solidFill>
                  <a:srgbClr val="FFFFFF"/>
                </a:solidFill>
                <a:latin typeface="Verdana"/>
                <a:cs typeface="Verdana"/>
              </a:rPr>
              <a:t>	</a:t>
            </a:r>
            <a:r>
              <a:rPr dirty="0" sz="3350" spc="-10">
                <a:solidFill>
                  <a:srgbClr val="FFFFFF"/>
                </a:solidFill>
                <a:latin typeface="Verdana"/>
                <a:cs typeface="Verdana"/>
              </a:rPr>
              <a:t>children,</a:t>
            </a:r>
            <a:r>
              <a:rPr dirty="0" sz="3350">
                <a:solidFill>
                  <a:srgbClr val="FFFFFF"/>
                </a:solidFill>
                <a:latin typeface="Verdana"/>
                <a:cs typeface="Verdana"/>
              </a:rPr>
              <a:t>	</a:t>
            </a:r>
            <a:r>
              <a:rPr dirty="0" sz="3350" spc="65">
                <a:solidFill>
                  <a:srgbClr val="FFFFFF"/>
                </a:solidFill>
                <a:latin typeface="Verdana"/>
                <a:cs typeface="Verdana"/>
              </a:rPr>
              <a:t>what</a:t>
            </a:r>
            <a:r>
              <a:rPr dirty="0" sz="3350">
                <a:solidFill>
                  <a:srgbClr val="FFFFFF"/>
                </a:solidFill>
                <a:latin typeface="Verdana"/>
                <a:cs typeface="Verdana"/>
              </a:rPr>
              <a:t>	</a:t>
            </a:r>
            <a:r>
              <a:rPr dirty="0" sz="3350" spc="-25">
                <a:solidFill>
                  <a:srgbClr val="FFFFFF"/>
                </a:solidFill>
                <a:latin typeface="Verdana"/>
                <a:cs typeface="Verdana"/>
              </a:rPr>
              <a:t>is</a:t>
            </a:r>
            <a:r>
              <a:rPr dirty="0" sz="3350">
                <a:solidFill>
                  <a:srgbClr val="FFFFFF"/>
                </a:solidFill>
                <a:latin typeface="Verdana"/>
                <a:cs typeface="Verdana"/>
              </a:rPr>
              <a:t>	</a:t>
            </a:r>
            <a:r>
              <a:rPr dirty="0" sz="3350" spc="4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dirty="0" sz="3350">
                <a:solidFill>
                  <a:srgbClr val="FFFFFF"/>
                </a:solidFill>
                <a:latin typeface="Verdana"/>
                <a:cs typeface="Verdana"/>
              </a:rPr>
              <a:t>	</a:t>
            </a:r>
            <a:r>
              <a:rPr dirty="0" sz="3350" spc="40">
                <a:solidFill>
                  <a:srgbClr val="FFFFFF"/>
                </a:solidFill>
                <a:latin typeface="Verdana"/>
                <a:cs typeface="Verdana"/>
              </a:rPr>
              <a:t>most</a:t>
            </a:r>
            <a:r>
              <a:rPr dirty="0" sz="3350">
                <a:solidFill>
                  <a:srgbClr val="FFFFFF"/>
                </a:solidFill>
                <a:latin typeface="Verdana"/>
                <a:cs typeface="Verdana"/>
              </a:rPr>
              <a:t>	</a:t>
            </a:r>
            <a:r>
              <a:rPr dirty="0" sz="3350" spc="145">
                <a:solidFill>
                  <a:srgbClr val="FFFFFF"/>
                </a:solidFill>
                <a:latin typeface="Verdana"/>
                <a:cs typeface="Verdana"/>
              </a:rPr>
              <a:t>common</a:t>
            </a:r>
            <a:r>
              <a:rPr dirty="0" sz="3350">
                <a:solidFill>
                  <a:srgbClr val="FFFFFF"/>
                </a:solidFill>
                <a:latin typeface="Verdana"/>
                <a:cs typeface="Verdana"/>
              </a:rPr>
              <a:t>	</a:t>
            </a:r>
            <a:r>
              <a:rPr dirty="0" sz="3350" spc="45">
                <a:solidFill>
                  <a:srgbClr val="FFFFFF"/>
                </a:solidFill>
                <a:latin typeface="Verdana"/>
                <a:cs typeface="Verdana"/>
              </a:rPr>
              <a:t>room </a:t>
            </a:r>
            <a:r>
              <a:rPr dirty="0" sz="3350" spc="-105">
                <a:solidFill>
                  <a:srgbClr val="FFFFFF"/>
                </a:solidFill>
                <a:latin typeface="Verdana"/>
                <a:cs typeface="Verdana"/>
              </a:rPr>
              <a:t>type,</a:t>
            </a:r>
            <a:r>
              <a:rPr dirty="0" sz="3350" spc="-2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95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dirty="0" sz="3350" spc="-2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85">
                <a:solidFill>
                  <a:srgbClr val="FFFFFF"/>
                </a:solidFill>
                <a:latin typeface="Verdana"/>
                <a:cs typeface="Verdana"/>
              </a:rPr>
              <a:t>what</a:t>
            </a:r>
            <a:r>
              <a:rPr dirty="0" sz="3350" spc="-2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80">
                <a:solidFill>
                  <a:srgbClr val="FFFFFF"/>
                </a:solidFill>
                <a:latin typeface="Verdana"/>
                <a:cs typeface="Verdana"/>
              </a:rPr>
              <a:t>is</a:t>
            </a:r>
            <a:r>
              <a:rPr dirty="0" sz="3350" spc="-2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65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dirty="0" sz="3350" spc="-2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60">
                <a:solidFill>
                  <a:srgbClr val="FFFFFF"/>
                </a:solidFill>
                <a:latin typeface="Verdana"/>
                <a:cs typeface="Verdana"/>
              </a:rPr>
              <a:t>average</a:t>
            </a:r>
            <a:r>
              <a:rPr dirty="0" sz="3350" spc="-2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>
                <a:solidFill>
                  <a:srgbClr val="FFFFFF"/>
                </a:solidFill>
                <a:latin typeface="Verdana"/>
                <a:cs typeface="Verdana"/>
              </a:rPr>
              <a:t>price</a:t>
            </a:r>
            <a:r>
              <a:rPr dirty="0" sz="3350" spc="-2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40">
                <a:solidFill>
                  <a:srgbClr val="FFFFFF"/>
                </a:solidFill>
                <a:latin typeface="Verdana"/>
                <a:cs typeface="Verdana"/>
              </a:rPr>
              <a:t>for</a:t>
            </a:r>
            <a:r>
              <a:rPr dirty="0" sz="3350" spc="-2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>
                <a:solidFill>
                  <a:srgbClr val="FFFFFF"/>
                </a:solidFill>
                <a:latin typeface="Verdana"/>
                <a:cs typeface="Verdana"/>
              </a:rPr>
              <a:t>that</a:t>
            </a:r>
            <a:r>
              <a:rPr dirty="0" sz="3350" spc="-2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65">
                <a:solidFill>
                  <a:srgbClr val="FFFFFF"/>
                </a:solidFill>
                <a:latin typeface="Verdana"/>
                <a:cs typeface="Verdana"/>
              </a:rPr>
              <a:t>room</a:t>
            </a:r>
            <a:r>
              <a:rPr dirty="0" sz="3350" spc="-2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10">
                <a:solidFill>
                  <a:srgbClr val="FFFFFF"/>
                </a:solidFill>
                <a:latin typeface="Verdana"/>
                <a:cs typeface="Verdana"/>
              </a:rPr>
              <a:t>type?</a:t>
            </a:r>
            <a:endParaRPr sz="3350">
              <a:latin typeface="Verdana"/>
              <a:cs typeface="Verdana"/>
            </a:endParaRPr>
          </a:p>
          <a:p>
            <a:pPr>
              <a:lnSpc>
                <a:spcPct val="100000"/>
              </a:lnSpc>
            </a:pPr>
            <a:endParaRPr sz="335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1175"/>
              </a:spcBef>
            </a:pPr>
            <a:endParaRPr sz="3350">
              <a:latin typeface="Verdana"/>
              <a:cs typeface="Verdana"/>
            </a:endParaRPr>
          </a:p>
          <a:p>
            <a:pPr marL="12700" marR="5080">
              <a:lnSpc>
                <a:spcPts val="4050"/>
              </a:lnSpc>
            </a:pPr>
            <a:r>
              <a:rPr dirty="0" sz="3450" spc="-35" i="1">
                <a:solidFill>
                  <a:srgbClr val="FFFFFF"/>
                </a:solidFill>
                <a:latin typeface="Verdana"/>
                <a:cs typeface="Verdana"/>
              </a:rPr>
              <a:t>select</a:t>
            </a:r>
            <a:r>
              <a:rPr dirty="0" sz="3450" spc="-220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105" i="1">
                <a:solidFill>
                  <a:srgbClr val="FFFFFF"/>
                </a:solidFill>
                <a:latin typeface="Verdana"/>
                <a:cs typeface="Verdana"/>
              </a:rPr>
              <a:t>room_type_reserved,count(Booking_ID)</a:t>
            </a:r>
            <a:r>
              <a:rPr dirty="0" sz="3450" spc="-220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145" i="1">
                <a:solidFill>
                  <a:srgbClr val="FFFFFF"/>
                </a:solidFill>
                <a:latin typeface="Verdana"/>
                <a:cs typeface="Verdana"/>
              </a:rPr>
              <a:t>as</a:t>
            </a:r>
            <a:r>
              <a:rPr dirty="0" sz="3450" spc="-220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30" i="1">
                <a:solidFill>
                  <a:srgbClr val="FFFFFF"/>
                </a:solidFill>
                <a:latin typeface="Verdana"/>
                <a:cs typeface="Verdana"/>
              </a:rPr>
              <a:t>Bookings_with_children,</a:t>
            </a:r>
            <a:r>
              <a:rPr dirty="0" sz="3450" spc="-30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135" i="1">
                <a:solidFill>
                  <a:srgbClr val="FFFFFF"/>
                </a:solidFill>
                <a:latin typeface="Verdana"/>
                <a:cs typeface="Verdana"/>
              </a:rPr>
              <a:t>avg(avg_price_per_room)as</a:t>
            </a:r>
            <a:r>
              <a:rPr dirty="0" sz="3450" spc="-330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10" i="1">
                <a:solidFill>
                  <a:srgbClr val="FFFFFF"/>
                </a:solidFill>
                <a:latin typeface="Verdana"/>
                <a:cs typeface="Verdana"/>
              </a:rPr>
              <a:t>Average_Price</a:t>
            </a:r>
            <a:endParaRPr sz="3450">
              <a:latin typeface="Verdana"/>
              <a:cs typeface="Verdana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1094020" y="4567570"/>
            <a:ext cx="6448425" cy="1574800"/>
          </a:xfrm>
          <a:prstGeom prst="rect">
            <a:avLst/>
          </a:prstGeom>
        </p:spPr>
        <p:txBody>
          <a:bodyPr wrap="square" lIns="0" tIns="32384" rIns="0" bIns="0" rtlCol="0" vert="horz">
            <a:spAutoFit/>
          </a:bodyPr>
          <a:lstStyle/>
          <a:p>
            <a:pPr marL="12700" marR="5080">
              <a:lnSpc>
                <a:spcPct val="96900"/>
              </a:lnSpc>
              <a:spcBef>
                <a:spcPts val="254"/>
              </a:spcBef>
            </a:pPr>
            <a:r>
              <a:rPr dirty="0" sz="3450" spc="-20" i="1">
                <a:solidFill>
                  <a:srgbClr val="FFFFFF"/>
                </a:solidFill>
                <a:latin typeface="Verdana"/>
                <a:cs typeface="Verdana"/>
              </a:rPr>
              <a:t>from</a:t>
            </a:r>
            <a:r>
              <a:rPr dirty="0" sz="3450" spc="-295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45" i="1">
                <a:solidFill>
                  <a:srgbClr val="FFFFFF"/>
                </a:solidFill>
                <a:latin typeface="Verdana"/>
                <a:cs typeface="Verdana"/>
              </a:rPr>
              <a:t>hotel_reservation_data</a:t>
            </a:r>
            <a:r>
              <a:rPr dirty="0" sz="3450" spc="-45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i="1">
                <a:solidFill>
                  <a:srgbClr val="FFFFFF"/>
                </a:solidFill>
                <a:latin typeface="Verdana"/>
                <a:cs typeface="Verdana"/>
              </a:rPr>
              <a:t>where</a:t>
            </a:r>
            <a:r>
              <a:rPr dirty="0" sz="3450" spc="-315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70" i="1">
                <a:solidFill>
                  <a:srgbClr val="FFFFFF"/>
                </a:solidFill>
                <a:latin typeface="Verdana"/>
                <a:cs typeface="Verdana"/>
              </a:rPr>
              <a:t>no_of_children&gt;0 </a:t>
            </a:r>
            <a:r>
              <a:rPr dirty="0" sz="3450" i="1">
                <a:solidFill>
                  <a:srgbClr val="FFFFFF"/>
                </a:solidFill>
                <a:latin typeface="Verdana"/>
                <a:cs typeface="Verdana"/>
              </a:rPr>
              <a:t>group</a:t>
            </a:r>
            <a:r>
              <a:rPr dirty="0" sz="3450" spc="-229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85" i="1">
                <a:solidFill>
                  <a:srgbClr val="FFFFFF"/>
                </a:solidFill>
                <a:latin typeface="Verdana"/>
                <a:cs typeface="Verdana"/>
              </a:rPr>
              <a:t>by</a:t>
            </a:r>
            <a:r>
              <a:rPr dirty="0" sz="3450" spc="-229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95" i="1">
                <a:solidFill>
                  <a:srgbClr val="FFFFFF"/>
                </a:solidFill>
                <a:latin typeface="Verdana"/>
                <a:cs typeface="Verdana"/>
              </a:rPr>
              <a:t>room_type_reserved</a:t>
            </a:r>
            <a:endParaRPr sz="3450">
              <a:latin typeface="Verdana"/>
              <a:cs typeface="Verdana"/>
            </a:endParaRPr>
          </a:p>
        </p:txBody>
      </p:sp>
      <p:pic>
        <p:nvPicPr>
          <p:cNvPr id="5" name="object 5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06721" y="6661015"/>
            <a:ext cx="10877549" cy="3081931"/>
          </a:xfrm>
          <a:prstGeom prst="rect">
            <a:avLst/>
          </a:prstGeom>
        </p:spPr>
      </p:pic>
      <p:sp>
        <p:nvSpPr>
          <p:cNvPr id="6" name="object 6" descr=""/>
          <p:cNvSpPr txBox="1"/>
          <p:nvPr/>
        </p:nvSpPr>
        <p:spPr>
          <a:xfrm>
            <a:off x="12296075" y="4694326"/>
            <a:ext cx="4930775" cy="2566670"/>
          </a:xfrm>
          <a:prstGeom prst="rect">
            <a:avLst/>
          </a:prstGeom>
        </p:spPr>
        <p:txBody>
          <a:bodyPr wrap="square" lIns="0" tIns="27305" rIns="0" bIns="0" rtlCol="0" vert="horz">
            <a:spAutoFit/>
          </a:bodyPr>
          <a:lstStyle/>
          <a:p>
            <a:pPr algn="just" marL="12700" marR="5080">
              <a:lnSpc>
                <a:spcPct val="96900"/>
              </a:lnSpc>
              <a:spcBef>
                <a:spcPts val="215"/>
              </a:spcBef>
            </a:pPr>
            <a:r>
              <a:rPr dirty="0" sz="2850" spc="-150" i="1">
                <a:solidFill>
                  <a:srgbClr val="FFAB40"/>
                </a:solidFill>
                <a:latin typeface="Verdana"/>
                <a:cs typeface="Verdana"/>
              </a:rPr>
              <a:t>In</a:t>
            </a:r>
            <a:r>
              <a:rPr dirty="0" sz="2850" spc="730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30" i="1">
                <a:solidFill>
                  <a:srgbClr val="FFAB40"/>
                </a:solidFill>
                <a:latin typeface="Verdana"/>
                <a:cs typeface="Verdana"/>
              </a:rPr>
              <a:t>this</a:t>
            </a:r>
            <a:r>
              <a:rPr dirty="0" sz="2850" spc="730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30" i="1">
                <a:solidFill>
                  <a:srgbClr val="FFAB40"/>
                </a:solidFill>
                <a:latin typeface="Verdana"/>
                <a:cs typeface="Verdana"/>
              </a:rPr>
              <a:t>query</a:t>
            </a:r>
            <a:r>
              <a:rPr dirty="0" sz="2850" spc="730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5" i="1">
                <a:solidFill>
                  <a:srgbClr val="FFAB40"/>
                </a:solidFill>
                <a:latin typeface="Verdana"/>
                <a:cs typeface="Verdana"/>
              </a:rPr>
              <a:t>we</a:t>
            </a:r>
            <a:r>
              <a:rPr dirty="0" sz="2850" spc="730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15" i="1">
                <a:solidFill>
                  <a:srgbClr val="FFAB40"/>
                </a:solidFill>
                <a:latin typeface="Verdana"/>
                <a:cs typeface="Verdana"/>
              </a:rPr>
              <a:t>can</a:t>
            </a:r>
            <a:r>
              <a:rPr dirty="0" sz="2850" spc="730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35" i="1">
                <a:solidFill>
                  <a:srgbClr val="FFAB40"/>
                </a:solidFill>
                <a:latin typeface="Verdana"/>
                <a:cs typeface="Verdana"/>
              </a:rPr>
              <a:t>use</a:t>
            </a:r>
            <a:r>
              <a:rPr dirty="0" sz="2850" spc="-20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55" i="1">
                <a:solidFill>
                  <a:srgbClr val="FFAB40"/>
                </a:solidFill>
                <a:latin typeface="Verdana"/>
                <a:cs typeface="Verdana"/>
              </a:rPr>
              <a:t>TOP</a:t>
            </a:r>
            <a:r>
              <a:rPr dirty="0" sz="2850" spc="320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819" i="1">
                <a:solidFill>
                  <a:srgbClr val="FFAB40"/>
                </a:solidFill>
                <a:latin typeface="Verdana"/>
                <a:cs typeface="Verdana"/>
              </a:rPr>
              <a:t>1</a:t>
            </a:r>
            <a:r>
              <a:rPr dirty="0" sz="2850" spc="320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75" i="1">
                <a:solidFill>
                  <a:srgbClr val="FFAB40"/>
                </a:solidFill>
                <a:latin typeface="Verdana"/>
                <a:cs typeface="Verdana"/>
              </a:rPr>
              <a:t>after</a:t>
            </a:r>
            <a:r>
              <a:rPr dirty="0" sz="2850" spc="320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35" i="1">
                <a:solidFill>
                  <a:srgbClr val="FFAB40"/>
                </a:solidFill>
                <a:latin typeface="Verdana"/>
                <a:cs typeface="Verdana"/>
              </a:rPr>
              <a:t>select</a:t>
            </a:r>
            <a:r>
              <a:rPr dirty="0" sz="2850" spc="320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50" i="1">
                <a:solidFill>
                  <a:srgbClr val="FFAB40"/>
                </a:solidFill>
                <a:latin typeface="Verdana"/>
                <a:cs typeface="Verdana"/>
              </a:rPr>
              <a:t>keyword</a:t>
            </a:r>
            <a:r>
              <a:rPr dirty="0" sz="2850" spc="50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55" i="1">
                <a:solidFill>
                  <a:srgbClr val="FFAB40"/>
                </a:solidFill>
                <a:latin typeface="Verdana"/>
                <a:cs typeface="Verdana"/>
              </a:rPr>
              <a:t>t</a:t>
            </a:r>
            <a:r>
              <a:rPr dirty="0" sz="2850" i="1">
                <a:solidFill>
                  <a:srgbClr val="FFAB40"/>
                </a:solidFill>
                <a:latin typeface="Verdana"/>
                <a:cs typeface="Verdana"/>
              </a:rPr>
              <a:t>o</a:t>
            </a:r>
            <a:r>
              <a:rPr dirty="0" sz="2850" spc="80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30" i="1">
                <a:solidFill>
                  <a:srgbClr val="FFAB40"/>
                </a:solidFill>
                <a:latin typeface="Verdana"/>
                <a:cs typeface="Verdana"/>
              </a:rPr>
              <a:t>get</a:t>
            </a:r>
            <a:r>
              <a:rPr dirty="0" sz="2850" spc="80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45" i="1">
                <a:solidFill>
                  <a:srgbClr val="FFAB40"/>
                </a:solidFill>
                <a:latin typeface="Verdana"/>
                <a:cs typeface="Verdana"/>
              </a:rPr>
              <a:t>only</a:t>
            </a:r>
            <a:r>
              <a:rPr dirty="0" sz="2850" spc="80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15" i="1">
                <a:solidFill>
                  <a:srgbClr val="FFAB40"/>
                </a:solidFill>
                <a:latin typeface="Verdana"/>
                <a:cs typeface="Verdana"/>
              </a:rPr>
              <a:t>the</a:t>
            </a:r>
            <a:r>
              <a:rPr dirty="0" sz="2850" spc="80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95" i="1">
                <a:solidFill>
                  <a:srgbClr val="FFAB40"/>
                </a:solidFill>
                <a:latin typeface="Verdana"/>
                <a:cs typeface="Verdana"/>
              </a:rPr>
              <a:t>ﬁrst</a:t>
            </a:r>
            <a:r>
              <a:rPr dirty="0" sz="2850" spc="80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35" i="1">
                <a:solidFill>
                  <a:srgbClr val="FFAB40"/>
                </a:solidFill>
                <a:latin typeface="Verdana"/>
                <a:cs typeface="Verdana"/>
              </a:rPr>
              <a:t>row</a:t>
            </a:r>
            <a:r>
              <a:rPr dirty="0" sz="2850" spc="80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260" i="1">
                <a:solidFill>
                  <a:srgbClr val="FFAB40"/>
                </a:solidFill>
                <a:latin typeface="Verdana"/>
                <a:cs typeface="Verdana"/>
              </a:rPr>
              <a:t>i.e.</a:t>
            </a:r>
            <a:r>
              <a:rPr dirty="0" sz="2850" spc="-180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15" i="1">
                <a:solidFill>
                  <a:srgbClr val="FFAB40"/>
                </a:solidFill>
                <a:latin typeface="Verdana"/>
                <a:cs typeface="Verdana"/>
              </a:rPr>
              <a:t>the</a:t>
            </a:r>
            <a:r>
              <a:rPr dirty="0" sz="2850" spc="1160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i="1">
                <a:solidFill>
                  <a:srgbClr val="FFAB40"/>
                </a:solidFill>
                <a:latin typeface="Verdana"/>
                <a:cs typeface="Verdana"/>
              </a:rPr>
              <a:t>most</a:t>
            </a:r>
            <a:r>
              <a:rPr dirty="0" sz="2850" spc="1160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80" i="1">
                <a:solidFill>
                  <a:srgbClr val="FFAB40"/>
                </a:solidFill>
                <a:latin typeface="Verdana"/>
                <a:cs typeface="Verdana"/>
              </a:rPr>
              <a:t>common</a:t>
            </a:r>
            <a:r>
              <a:rPr dirty="0" sz="2850" spc="1160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5" i="1">
                <a:solidFill>
                  <a:srgbClr val="FFAB40"/>
                </a:solidFill>
                <a:latin typeface="Verdana"/>
                <a:cs typeface="Verdana"/>
              </a:rPr>
              <a:t>room</a:t>
            </a:r>
            <a:r>
              <a:rPr dirty="0" sz="2850" spc="30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40" i="1">
                <a:solidFill>
                  <a:srgbClr val="FFAB40"/>
                </a:solidFill>
                <a:latin typeface="Verdana"/>
                <a:cs typeface="Verdana"/>
              </a:rPr>
              <a:t>involving</a:t>
            </a:r>
            <a:r>
              <a:rPr dirty="0" sz="2850" spc="350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5" i="1">
                <a:solidFill>
                  <a:srgbClr val="FFAB40"/>
                </a:solidFill>
                <a:latin typeface="Verdana"/>
                <a:cs typeface="Verdana"/>
              </a:rPr>
              <a:t>children</a:t>
            </a:r>
            <a:r>
              <a:rPr dirty="0" sz="2850" spc="350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45" i="1">
                <a:solidFill>
                  <a:srgbClr val="FFAB40"/>
                </a:solidFill>
                <a:latin typeface="Verdana"/>
                <a:cs typeface="Verdana"/>
              </a:rPr>
              <a:t>which</a:t>
            </a:r>
            <a:r>
              <a:rPr dirty="0" sz="2850" spc="350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95" i="1">
                <a:solidFill>
                  <a:srgbClr val="FFAB40"/>
                </a:solidFill>
                <a:latin typeface="Verdana"/>
                <a:cs typeface="Verdana"/>
              </a:rPr>
              <a:t>is</a:t>
            </a:r>
            <a:r>
              <a:rPr dirty="0" sz="2850" spc="-80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180" i="1">
                <a:solidFill>
                  <a:srgbClr val="FFAB40"/>
                </a:solidFill>
                <a:latin typeface="Verdana"/>
                <a:cs typeface="Verdana"/>
              </a:rPr>
              <a:t>Room_Type_1</a:t>
            </a:r>
            <a:r>
              <a:rPr dirty="0" sz="2850" spc="22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30" i="1">
                <a:solidFill>
                  <a:srgbClr val="FFAB40"/>
                </a:solidFill>
                <a:latin typeface="Verdana"/>
                <a:cs typeface="Verdana"/>
              </a:rPr>
              <a:t>with</a:t>
            </a:r>
            <a:r>
              <a:rPr dirty="0" sz="2850" spc="22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80" i="1">
                <a:solidFill>
                  <a:srgbClr val="FFAB40"/>
                </a:solidFill>
                <a:latin typeface="Verdana"/>
                <a:cs typeface="Verdana"/>
              </a:rPr>
              <a:t>Average</a:t>
            </a:r>
            <a:endParaRPr sz="2850">
              <a:latin typeface="Verdana"/>
              <a:cs typeface="Verdana"/>
            </a:endParaRPr>
          </a:p>
        </p:txBody>
      </p:sp>
      <p:sp>
        <p:nvSpPr>
          <p:cNvPr id="7" name="object 7" descr=""/>
          <p:cNvSpPr txBox="1"/>
          <p:nvPr/>
        </p:nvSpPr>
        <p:spPr>
          <a:xfrm>
            <a:off x="12296075" y="7218449"/>
            <a:ext cx="4930775" cy="890269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algn="r" marR="5080">
              <a:lnSpc>
                <a:spcPts val="3395"/>
              </a:lnSpc>
              <a:spcBef>
                <a:spcPts val="110"/>
              </a:spcBef>
              <a:tabLst>
                <a:tab pos="1271905" algn="l"/>
                <a:tab pos="1998345" algn="l"/>
                <a:tab pos="3308350" algn="l"/>
                <a:tab pos="4479925" algn="l"/>
              </a:tabLst>
            </a:pPr>
            <a:r>
              <a:rPr dirty="0" sz="2850" spc="-10" i="1">
                <a:solidFill>
                  <a:srgbClr val="FFAB40"/>
                </a:solidFill>
                <a:latin typeface="Verdana"/>
                <a:cs typeface="Verdana"/>
              </a:rPr>
              <a:t>Price</a:t>
            </a:r>
            <a:r>
              <a:rPr dirty="0" sz="2850" i="1">
                <a:solidFill>
                  <a:srgbClr val="FFAB40"/>
                </a:solidFill>
                <a:latin typeface="Verdana"/>
                <a:cs typeface="Verdana"/>
              </a:rPr>
              <a:t>	</a:t>
            </a:r>
            <a:r>
              <a:rPr dirty="0" sz="2850" spc="-25" i="1">
                <a:solidFill>
                  <a:srgbClr val="FFAB40"/>
                </a:solidFill>
                <a:latin typeface="Verdana"/>
                <a:cs typeface="Verdana"/>
              </a:rPr>
              <a:t>of</a:t>
            </a:r>
            <a:r>
              <a:rPr dirty="0" sz="2850" i="1">
                <a:solidFill>
                  <a:srgbClr val="FFAB40"/>
                </a:solidFill>
                <a:latin typeface="Verdana"/>
                <a:cs typeface="Verdana"/>
              </a:rPr>
              <a:t>	</a:t>
            </a:r>
            <a:r>
              <a:rPr dirty="0" sz="2850" spc="-484" i="1">
                <a:solidFill>
                  <a:srgbClr val="FFAB40"/>
                </a:solidFill>
                <a:latin typeface="Verdana"/>
                <a:cs typeface="Verdana"/>
              </a:rPr>
              <a:t>123.12</a:t>
            </a:r>
            <a:r>
              <a:rPr dirty="0" sz="2850" i="1">
                <a:solidFill>
                  <a:srgbClr val="FFAB40"/>
                </a:solidFill>
                <a:latin typeface="Verdana"/>
                <a:cs typeface="Verdana"/>
              </a:rPr>
              <a:t>	</a:t>
            </a:r>
            <a:r>
              <a:rPr dirty="0" sz="2850" spc="-20" i="1">
                <a:solidFill>
                  <a:srgbClr val="FFAB40"/>
                </a:solidFill>
                <a:latin typeface="Verdana"/>
                <a:cs typeface="Verdana"/>
              </a:rPr>
              <a:t>with</a:t>
            </a:r>
            <a:r>
              <a:rPr dirty="0" sz="2850" i="1">
                <a:solidFill>
                  <a:srgbClr val="FFAB40"/>
                </a:solidFill>
                <a:latin typeface="Verdana"/>
                <a:cs typeface="Verdana"/>
              </a:rPr>
              <a:t>	</a:t>
            </a:r>
            <a:r>
              <a:rPr dirty="0" sz="2850" spc="-114" i="1">
                <a:solidFill>
                  <a:srgbClr val="FFAB40"/>
                </a:solidFill>
                <a:latin typeface="Verdana"/>
                <a:cs typeface="Verdana"/>
              </a:rPr>
              <a:t>24</a:t>
            </a:r>
            <a:endParaRPr sz="2850">
              <a:latin typeface="Verdana"/>
              <a:cs typeface="Verdana"/>
            </a:endParaRPr>
          </a:p>
          <a:p>
            <a:pPr algn="r" marR="5080">
              <a:lnSpc>
                <a:spcPts val="3395"/>
              </a:lnSpc>
            </a:pPr>
            <a:r>
              <a:rPr dirty="0" sz="2850" spc="-25" i="1">
                <a:solidFill>
                  <a:srgbClr val="FFAB40"/>
                </a:solidFill>
                <a:latin typeface="Verdana"/>
                <a:cs typeface="Verdana"/>
              </a:rPr>
              <a:t>has</a:t>
            </a:r>
            <a:endParaRPr sz="2850">
              <a:latin typeface="Verdana"/>
              <a:cs typeface="Verdana"/>
            </a:endParaRPr>
          </a:p>
        </p:txBody>
      </p:sp>
      <p:sp>
        <p:nvSpPr>
          <p:cNvPr id="8" name="object 8" descr=""/>
          <p:cNvSpPr txBox="1"/>
          <p:nvPr/>
        </p:nvSpPr>
        <p:spPr>
          <a:xfrm>
            <a:off x="12296075" y="7647073"/>
            <a:ext cx="3527425" cy="880744"/>
          </a:xfrm>
          <a:prstGeom prst="rect">
            <a:avLst/>
          </a:prstGeom>
        </p:spPr>
        <p:txBody>
          <a:bodyPr wrap="square" lIns="0" tIns="40640" rIns="0" bIns="0" rtlCol="0" vert="horz">
            <a:spAutoFit/>
          </a:bodyPr>
          <a:lstStyle/>
          <a:p>
            <a:pPr marL="12700" marR="5080">
              <a:lnSpc>
                <a:spcPts val="3300"/>
              </a:lnSpc>
              <a:spcBef>
                <a:spcPts val="320"/>
              </a:spcBef>
              <a:tabLst>
                <a:tab pos="2437130" algn="l"/>
              </a:tabLst>
            </a:pPr>
            <a:r>
              <a:rPr dirty="0" sz="2850" spc="-10" i="1">
                <a:solidFill>
                  <a:srgbClr val="FFAB40"/>
                </a:solidFill>
                <a:latin typeface="Verdana"/>
                <a:cs typeface="Verdana"/>
              </a:rPr>
              <a:t>bookings</a:t>
            </a:r>
            <a:r>
              <a:rPr dirty="0" sz="2850" i="1">
                <a:solidFill>
                  <a:srgbClr val="FFAB40"/>
                </a:solidFill>
                <a:latin typeface="Verdana"/>
                <a:cs typeface="Verdana"/>
              </a:rPr>
              <a:t>	</a:t>
            </a:r>
            <a:r>
              <a:rPr dirty="0" sz="2850" spc="-10" i="1">
                <a:solidFill>
                  <a:srgbClr val="FFAB40"/>
                </a:solidFill>
                <a:latin typeface="Verdana"/>
                <a:cs typeface="Verdana"/>
              </a:rPr>
              <a:t>which</a:t>
            </a:r>
            <a:r>
              <a:rPr dirty="0" sz="2850" spc="-10" i="1">
                <a:solidFill>
                  <a:srgbClr val="FFAB40"/>
                </a:solidFill>
                <a:latin typeface="Verdana"/>
                <a:cs typeface="Verdana"/>
              </a:rPr>
              <a:t> children</a:t>
            </a:r>
            <a:endParaRPr sz="285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3970">
              <a:lnSpc>
                <a:spcPct val="100000"/>
              </a:lnSpc>
              <a:spcBef>
                <a:spcPts val="135"/>
              </a:spcBef>
            </a:pPr>
            <a:r>
              <a:rPr dirty="0" spc="-65"/>
              <a:t>Problem</a:t>
            </a:r>
            <a:r>
              <a:rPr dirty="0" spc="-225"/>
              <a:t> </a:t>
            </a:r>
            <a:r>
              <a:rPr dirty="0" spc="-85"/>
              <a:t>Statement</a:t>
            </a:r>
            <a:r>
              <a:rPr dirty="0" spc="-220"/>
              <a:t> </a:t>
            </a:r>
            <a:r>
              <a:rPr dirty="0" spc="-800"/>
              <a:t>15</a:t>
            </a:r>
          </a:p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06721" y="6452377"/>
            <a:ext cx="8039097" cy="3617564"/>
          </a:xfrm>
          <a:prstGeom prst="rect">
            <a:avLst/>
          </a:prstGeom>
        </p:spPr>
      </p:pic>
      <p:sp>
        <p:nvSpPr>
          <p:cNvPr id="4" name="object 4" descr=""/>
          <p:cNvSpPr txBox="1"/>
          <p:nvPr/>
        </p:nvSpPr>
        <p:spPr>
          <a:xfrm>
            <a:off x="1093668" y="1349527"/>
            <a:ext cx="16502380" cy="7339965"/>
          </a:xfrm>
          <a:prstGeom prst="rect">
            <a:avLst/>
          </a:prstGeom>
        </p:spPr>
        <p:txBody>
          <a:bodyPr wrap="square" lIns="0" tIns="36195" rIns="0" bIns="0" rtlCol="0" vert="horz">
            <a:spAutoFit/>
          </a:bodyPr>
          <a:lstStyle/>
          <a:p>
            <a:pPr marL="12700" marR="936625">
              <a:lnSpc>
                <a:spcPts val="3979"/>
              </a:lnSpc>
              <a:spcBef>
                <a:spcPts val="285"/>
              </a:spcBef>
            </a:pPr>
            <a:r>
              <a:rPr dirty="0" sz="3350" spc="120">
                <a:solidFill>
                  <a:srgbClr val="FFFFFF"/>
                </a:solidFill>
                <a:latin typeface="Verdana"/>
                <a:cs typeface="Verdana"/>
              </a:rPr>
              <a:t>Find</a:t>
            </a:r>
            <a:r>
              <a:rPr dirty="0" sz="3350" spc="-1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65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dirty="0" sz="3350" spc="-1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>
                <a:solidFill>
                  <a:srgbClr val="FFFFFF"/>
                </a:solidFill>
                <a:latin typeface="Verdana"/>
                <a:cs typeface="Verdana"/>
              </a:rPr>
              <a:t>market</a:t>
            </a:r>
            <a:r>
              <a:rPr dirty="0" sz="3350" spc="-1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80">
                <a:solidFill>
                  <a:srgbClr val="FFFFFF"/>
                </a:solidFill>
                <a:latin typeface="Verdana"/>
                <a:cs typeface="Verdana"/>
              </a:rPr>
              <a:t>segment</a:t>
            </a:r>
            <a:r>
              <a:rPr dirty="0" sz="3350" spc="-1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>
                <a:solidFill>
                  <a:srgbClr val="FFFFFF"/>
                </a:solidFill>
                <a:latin typeface="Verdana"/>
                <a:cs typeface="Verdana"/>
              </a:rPr>
              <a:t>type</a:t>
            </a:r>
            <a:r>
              <a:rPr dirty="0" sz="3350" spc="-1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>
                <a:solidFill>
                  <a:srgbClr val="FFFFFF"/>
                </a:solidFill>
                <a:latin typeface="Verdana"/>
                <a:cs typeface="Verdana"/>
              </a:rPr>
              <a:t>that</a:t>
            </a:r>
            <a:r>
              <a:rPr dirty="0" sz="3350" spc="-1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>
                <a:solidFill>
                  <a:srgbClr val="FFFFFF"/>
                </a:solidFill>
                <a:latin typeface="Verdana"/>
                <a:cs typeface="Verdana"/>
              </a:rPr>
              <a:t>generates</a:t>
            </a:r>
            <a:r>
              <a:rPr dirty="0" sz="3350" spc="-1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65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dirty="0" sz="3350" spc="-1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55">
                <a:solidFill>
                  <a:srgbClr val="FFFFFF"/>
                </a:solidFill>
                <a:latin typeface="Verdana"/>
                <a:cs typeface="Verdana"/>
              </a:rPr>
              <a:t>highest</a:t>
            </a:r>
            <a:r>
              <a:rPr dirty="0" sz="3350" spc="-1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40">
                <a:solidFill>
                  <a:srgbClr val="FFFFFF"/>
                </a:solidFill>
                <a:latin typeface="Verdana"/>
                <a:cs typeface="Verdana"/>
              </a:rPr>
              <a:t>average</a:t>
            </a:r>
            <a:r>
              <a:rPr dirty="0" sz="3350" spc="-1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20">
                <a:solidFill>
                  <a:srgbClr val="FFFFFF"/>
                </a:solidFill>
                <a:latin typeface="Verdana"/>
                <a:cs typeface="Verdana"/>
              </a:rPr>
              <a:t>price </a:t>
            </a:r>
            <a:r>
              <a:rPr dirty="0" sz="3350">
                <a:solidFill>
                  <a:srgbClr val="FFFFFF"/>
                </a:solidFill>
                <a:latin typeface="Verdana"/>
                <a:cs typeface="Verdana"/>
              </a:rPr>
              <a:t>per</a:t>
            </a:r>
            <a:r>
              <a:rPr dirty="0" sz="3350" spc="-18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20">
                <a:solidFill>
                  <a:srgbClr val="FFFFFF"/>
                </a:solidFill>
                <a:latin typeface="Verdana"/>
                <a:cs typeface="Verdana"/>
              </a:rPr>
              <a:t>room.</a:t>
            </a:r>
            <a:endParaRPr sz="3350">
              <a:latin typeface="Verdana"/>
              <a:cs typeface="Verdana"/>
            </a:endParaRPr>
          </a:p>
          <a:p>
            <a:pPr>
              <a:lnSpc>
                <a:spcPct val="100000"/>
              </a:lnSpc>
            </a:pPr>
            <a:endParaRPr sz="335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1190"/>
              </a:spcBef>
            </a:pPr>
            <a:endParaRPr sz="3350">
              <a:latin typeface="Verdana"/>
              <a:cs typeface="Verdana"/>
            </a:endParaRPr>
          </a:p>
          <a:p>
            <a:pPr marL="12700" marR="76200">
              <a:lnSpc>
                <a:spcPts val="4050"/>
              </a:lnSpc>
            </a:pPr>
            <a:r>
              <a:rPr dirty="0" sz="3450" spc="-35" i="1">
                <a:solidFill>
                  <a:srgbClr val="FFFFFF"/>
                </a:solidFill>
                <a:latin typeface="Verdana"/>
                <a:cs typeface="Verdana"/>
              </a:rPr>
              <a:t>select</a:t>
            </a:r>
            <a:r>
              <a:rPr dirty="0" sz="3450" spc="-185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105" i="1">
                <a:solidFill>
                  <a:srgbClr val="FFFFFF"/>
                </a:solidFill>
                <a:latin typeface="Verdana"/>
                <a:cs typeface="Verdana"/>
              </a:rPr>
              <a:t>market_segment_type,avg(cast(avg_price_per_room</a:t>
            </a:r>
            <a:r>
              <a:rPr dirty="0" sz="3450" spc="-180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145" i="1">
                <a:solidFill>
                  <a:srgbClr val="FFFFFF"/>
                </a:solidFill>
                <a:latin typeface="Verdana"/>
                <a:cs typeface="Verdana"/>
              </a:rPr>
              <a:t>as</a:t>
            </a:r>
            <a:r>
              <a:rPr dirty="0" sz="3450" spc="-180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190" i="1">
                <a:solidFill>
                  <a:srgbClr val="FFFFFF"/>
                </a:solidFill>
                <a:latin typeface="Verdana"/>
                <a:cs typeface="Verdana"/>
              </a:rPr>
              <a:t>decimal(10,2)))</a:t>
            </a:r>
            <a:r>
              <a:rPr dirty="0" sz="3450" spc="-190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145" i="1">
                <a:solidFill>
                  <a:srgbClr val="FFFFFF"/>
                </a:solidFill>
                <a:latin typeface="Verdana"/>
                <a:cs typeface="Verdana"/>
              </a:rPr>
              <a:t>as</a:t>
            </a:r>
            <a:r>
              <a:rPr dirty="0" sz="3450" spc="-315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10" i="1">
                <a:solidFill>
                  <a:srgbClr val="FFFFFF"/>
                </a:solidFill>
                <a:latin typeface="Verdana"/>
                <a:cs typeface="Verdana"/>
              </a:rPr>
              <a:t>Average_Price</a:t>
            </a:r>
            <a:endParaRPr sz="3450">
              <a:latin typeface="Verdana"/>
              <a:cs typeface="Verdana"/>
            </a:endParaRPr>
          </a:p>
          <a:p>
            <a:pPr marL="12700" marR="9530080">
              <a:lnSpc>
                <a:spcPts val="3979"/>
              </a:lnSpc>
              <a:spcBef>
                <a:spcPts val="55"/>
              </a:spcBef>
            </a:pPr>
            <a:r>
              <a:rPr dirty="0" sz="3450" spc="-20" i="1">
                <a:solidFill>
                  <a:srgbClr val="FFFFFF"/>
                </a:solidFill>
                <a:latin typeface="Verdana"/>
                <a:cs typeface="Verdana"/>
              </a:rPr>
              <a:t>from</a:t>
            </a:r>
            <a:r>
              <a:rPr dirty="0" sz="3450" spc="-295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45" i="1">
                <a:solidFill>
                  <a:srgbClr val="FFFFFF"/>
                </a:solidFill>
                <a:latin typeface="Verdana"/>
                <a:cs typeface="Verdana"/>
              </a:rPr>
              <a:t>hotel_reservation_data</a:t>
            </a:r>
            <a:r>
              <a:rPr dirty="0" sz="3450" spc="-45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i="1">
                <a:solidFill>
                  <a:srgbClr val="FFFFFF"/>
                </a:solidFill>
                <a:latin typeface="Verdana"/>
                <a:cs typeface="Verdana"/>
              </a:rPr>
              <a:t>group</a:t>
            </a:r>
            <a:r>
              <a:rPr dirty="0" sz="3450" spc="-229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85" i="1">
                <a:solidFill>
                  <a:srgbClr val="FFFFFF"/>
                </a:solidFill>
                <a:latin typeface="Verdana"/>
                <a:cs typeface="Verdana"/>
              </a:rPr>
              <a:t>by</a:t>
            </a:r>
            <a:r>
              <a:rPr dirty="0" sz="3450" spc="-229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40" i="1">
                <a:solidFill>
                  <a:srgbClr val="FFFFFF"/>
                </a:solidFill>
                <a:latin typeface="Verdana"/>
                <a:cs typeface="Verdana"/>
              </a:rPr>
              <a:t>market_segment_type</a:t>
            </a:r>
            <a:endParaRPr sz="3450">
              <a:latin typeface="Verdana"/>
              <a:cs typeface="Verdana"/>
            </a:endParaRPr>
          </a:p>
          <a:p>
            <a:pPr marL="12700">
              <a:lnSpc>
                <a:spcPts val="3940"/>
              </a:lnSpc>
            </a:pPr>
            <a:r>
              <a:rPr dirty="0" sz="3450" spc="-40" i="1">
                <a:solidFill>
                  <a:srgbClr val="FFFFFF"/>
                </a:solidFill>
                <a:latin typeface="Verdana"/>
                <a:cs typeface="Verdana"/>
              </a:rPr>
              <a:t>order</a:t>
            </a:r>
            <a:r>
              <a:rPr dirty="0" sz="3450" spc="-240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85" i="1">
                <a:solidFill>
                  <a:srgbClr val="FFFFFF"/>
                </a:solidFill>
                <a:latin typeface="Verdana"/>
                <a:cs typeface="Verdana"/>
              </a:rPr>
              <a:t>by</a:t>
            </a:r>
            <a:r>
              <a:rPr dirty="0" sz="3450" spc="-240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145" i="1">
                <a:solidFill>
                  <a:srgbClr val="FFFFFF"/>
                </a:solidFill>
                <a:latin typeface="Verdana"/>
                <a:cs typeface="Verdana"/>
              </a:rPr>
              <a:t>avg(avg_price_per_room)</a:t>
            </a:r>
            <a:r>
              <a:rPr dirty="0" sz="3450" spc="-235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20" i="1">
                <a:solidFill>
                  <a:srgbClr val="FFFFFF"/>
                </a:solidFill>
                <a:latin typeface="Verdana"/>
                <a:cs typeface="Verdana"/>
              </a:rPr>
              <a:t>desc</a:t>
            </a:r>
            <a:endParaRPr sz="3450">
              <a:latin typeface="Verdana"/>
              <a:cs typeface="Verdana"/>
            </a:endParaRPr>
          </a:p>
          <a:p>
            <a:pPr marL="9316720" marR="5080">
              <a:lnSpc>
                <a:spcPts val="3300"/>
              </a:lnSpc>
              <a:spcBef>
                <a:spcPts val="275"/>
              </a:spcBef>
              <a:tabLst>
                <a:tab pos="9871075" algn="l"/>
                <a:tab pos="10728960" algn="l"/>
                <a:tab pos="11964670" algn="l"/>
                <a:tab pos="12691745" algn="l"/>
                <a:tab pos="13545819" algn="l"/>
                <a:tab pos="14377035" algn="l"/>
                <a:tab pos="15333980" algn="l"/>
                <a:tab pos="15671165" algn="l"/>
              </a:tabLst>
            </a:pPr>
            <a:r>
              <a:rPr dirty="0" sz="2850" spc="-25" i="1">
                <a:solidFill>
                  <a:srgbClr val="FFAB40"/>
                </a:solidFill>
                <a:latin typeface="Verdana"/>
                <a:cs typeface="Verdana"/>
              </a:rPr>
              <a:t>In</a:t>
            </a:r>
            <a:r>
              <a:rPr dirty="0" sz="2850" i="1">
                <a:solidFill>
                  <a:srgbClr val="FFAB40"/>
                </a:solidFill>
                <a:latin typeface="Verdana"/>
                <a:cs typeface="Verdana"/>
              </a:rPr>
              <a:t>	</a:t>
            </a:r>
            <a:r>
              <a:rPr dirty="0" sz="2850" spc="-20" i="1">
                <a:solidFill>
                  <a:srgbClr val="FFAB40"/>
                </a:solidFill>
                <a:latin typeface="Verdana"/>
                <a:cs typeface="Verdana"/>
              </a:rPr>
              <a:t>this</a:t>
            </a:r>
            <a:r>
              <a:rPr dirty="0" sz="2850" i="1">
                <a:solidFill>
                  <a:srgbClr val="FFAB40"/>
                </a:solidFill>
                <a:latin typeface="Verdana"/>
                <a:cs typeface="Verdana"/>
              </a:rPr>
              <a:t>	</a:t>
            </a:r>
            <a:r>
              <a:rPr dirty="0" sz="2850" spc="-10" i="1">
                <a:solidFill>
                  <a:srgbClr val="FFAB40"/>
                </a:solidFill>
                <a:latin typeface="Verdana"/>
                <a:cs typeface="Verdana"/>
              </a:rPr>
              <a:t>query</a:t>
            </a:r>
            <a:r>
              <a:rPr dirty="0" sz="2850" i="1">
                <a:solidFill>
                  <a:srgbClr val="FFAB40"/>
                </a:solidFill>
                <a:latin typeface="Verdana"/>
                <a:cs typeface="Verdana"/>
              </a:rPr>
              <a:t>	</a:t>
            </a:r>
            <a:r>
              <a:rPr dirty="0" sz="2850" spc="-25" i="1">
                <a:solidFill>
                  <a:srgbClr val="FFAB40"/>
                </a:solidFill>
                <a:latin typeface="Verdana"/>
                <a:cs typeface="Verdana"/>
              </a:rPr>
              <a:t>we</a:t>
            </a:r>
            <a:r>
              <a:rPr dirty="0" sz="2850" i="1">
                <a:solidFill>
                  <a:srgbClr val="FFAB40"/>
                </a:solidFill>
                <a:latin typeface="Verdana"/>
                <a:cs typeface="Verdana"/>
              </a:rPr>
              <a:t>	</a:t>
            </a:r>
            <a:r>
              <a:rPr dirty="0" sz="2850" spc="-25" i="1">
                <a:solidFill>
                  <a:srgbClr val="FFAB40"/>
                </a:solidFill>
                <a:latin typeface="Verdana"/>
                <a:cs typeface="Verdana"/>
              </a:rPr>
              <a:t>can</a:t>
            </a:r>
            <a:r>
              <a:rPr dirty="0" sz="2850" i="1">
                <a:solidFill>
                  <a:srgbClr val="FFAB40"/>
                </a:solidFill>
                <a:latin typeface="Verdana"/>
                <a:cs typeface="Verdana"/>
              </a:rPr>
              <a:t>	</a:t>
            </a:r>
            <a:r>
              <a:rPr dirty="0" sz="2850" spc="-25" i="1">
                <a:solidFill>
                  <a:srgbClr val="FFAB40"/>
                </a:solidFill>
                <a:latin typeface="Verdana"/>
                <a:cs typeface="Verdana"/>
              </a:rPr>
              <a:t>use</a:t>
            </a:r>
            <a:r>
              <a:rPr dirty="0" sz="2850" i="1">
                <a:solidFill>
                  <a:srgbClr val="FFAB40"/>
                </a:solidFill>
                <a:latin typeface="Verdana"/>
                <a:cs typeface="Verdana"/>
              </a:rPr>
              <a:t>	</a:t>
            </a:r>
            <a:r>
              <a:rPr dirty="0" sz="2850" spc="30" i="1">
                <a:solidFill>
                  <a:srgbClr val="FFAB40"/>
                </a:solidFill>
                <a:latin typeface="Verdana"/>
                <a:cs typeface="Verdana"/>
              </a:rPr>
              <a:t>TOP</a:t>
            </a:r>
            <a:r>
              <a:rPr dirty="0" sz="2850" i="1">
                <a:solidFill>
                  <a:srgbClr val="FFAB40"/>
                </a:solidFill>
                <a:latin typeface="Verdana"/>
                <a:cs typeface="Verdana"/>
              </a:rPr>
              <a:t>	</a:t>
            </a:r>
            <a:r>
              <a:rPr dirty="0" sz="2850" spc="-869" i="1">
                <a:solidFill>
                  <a:srgbClr val="FFAB40"/>
                </a:solidFill>
                <a:latin typeface="Verdana"/>
                <a:cs typeface="Verdana"/>
              </a:rPr>
              <a:t>1</a:t>
            </a:r>
            <a:r>
              <a:rPr dirty="0" sz="2850" i="1">
                <a:solidFill>
                  <a:srgbClr val="FFAB40"/>
                </a:solidFill>
                <a:latin typeface="Verdana"/>
                <a:cs typeface="Verdana"/>
              </a:rPr>
              <a:t>	</a:t>
            </a:r>
            <a:r>
              <a:rPr dirty="0" sz="2850" spc="-75" i="1">
                <a:solidFill>
                  <a:srgbClr val="FFAB40"/>
                </a:solidFill>
                <a:latin typeface="Verdana"/>
                <a:cs typeface="Verdana"/>
              </a:rPr>
              <a:t>after</a:t>
            </a:r>
            <a:r>
              <a:rPr dirty="0" sz="2850" spc="-7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i="1">
                <a:solidFill>
                  <a:srgbClr val="FFAB40"/>
                </a:solidFill>
                <a:latin typeface="Verdana"/>
                <a:cs typeface="Verdana"/>
              </a:rPr>
              <a:t>select</a:t>
            </a:r>
            <a:r>
              <a:rPr dirty="0" sz="2850" spc="-1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i="1">
                <a:solidFill>
                  <a:srgbClr val="FFAB40"/>
                </a:solidFill>
                <a:latin typeface="Verdana"/>
                <a:cs typeface="Verdana"/>
              </a:rPr>
              <a:t>keyword</a:t>
            </a:r>
            <a:r>
              <a:rPr dirty="0" sz="2850" spc="-1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i="1">
                <a:solidFill>
                  <a:srgbClr val="FFAB40"/>
                </a:solidFill>
                <a:latin typeface="Verdana"/>
                <a:cs typeface="Verdana"/>
              </a:rPr>
              <a:t>to</a:t>
            </a:r>
            <a:r>
              <a:rPr dirty="0" sz="2850" spc="-10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i="1">
                <a:solidFill>
                  <a:srgbClr val="FFAB40"/>
                </a:solidFill>
                <a:latin typeface="Verdana"/>
                <a:cs typeface="Verdana"/>
              </a:rPr>
              <a:t>get</a:t>
            </a:r>
            <a:r>
              <a:rPr dirty="0" sz="2850" spc="-1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i="1">
                <a:solidFill>
                  <a:srgbClr val="FFAB40"/>
                </a:solidFill>
                <a:latin typeface="Verdana"/>
                <a:cs typeface="Verdana"/>
              </a:rPr>
              <a:t>only</a:t>
            </a:r>
            <a:r>
              <a:rPr dirty="0" sz="2850" spc="-10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i="1">
                <a:solidFill>
                  <a:srgbClr val="FFAB40"/>
                </a:solidFill>
                <a:latin typeface="Verdana"/>
                <a:cs typeface="Verdana"/>
              </a:rPr>
              <a:t>the</a:t>
            </a:r>
            <a:r>
              <a:rPr dirty="0" sz="2850" spc="-1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10" i="1">
                <a:solidFill>
                  <a:srgbClr val="FFAB40"/>
                </a:solidFill>
                <a:latin typeface="Verdana"/>
                <a:cs typeface="Verdana"/>
              </a:rPr>
              <a:t>ﬁrst</a:t>
            </a:r>
            <a:r>
              <a:rPr dirty="0" sz="2850" spc="-1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25" i="1">
                <a:solidFill>
                  <a:srgbClr val="FFAB40"/>
                </a:solidFill>
                <a:latin typeface="Verdana"/>
                <a:cs typeface="Verdana"/>
              </a:rPr>
              <a:t>row</a:t>
            </a:r>
            <a:endParaRPr sz="2850">
              <a:latin typeface="Verdana"/>
              <a:cs typeface="Verdana"/>
            </a:endParaRPr>
          </a:p>
          <a:p>
            <a:pPr marL="9316720" marR="5080">
              <a:lnSpc>
                <a:spcPts val="3300"/>
              </a:lnSpc>
              <a:tabLst>
                <a:tab pos="10227945" algn="l"/>
                <a:tab pos="11885295" algn="l"/>
                <a:tab pos="13631544" algn="l"/>
                <a:tab pos="14828519" algn="l"/>
                <a:tab pos="16222344" algn="l"/>
              </a:tabLst>
            </a:pPr>
            <a:r>
              <a:rPr dirty="0" sz="2850" spc="-260" i="1">
                <a:solidFill>
                  <a:srgbClr val="FFAB40"/>
                </a:solidFill>
                <a:latin typeface="Verdana"/>
                <a:cs typeface="Verdana"/>
              </a:rPr>
              <a:t>i.e.</a:t>
            </a:r>
            <a:r>
              <a:rPr dirty="0" sz="2850" spc="190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i="1">
                <a:solidFill>
                  <a:srgbClr val="FFAB40"/>
                </a:solidFill>
                <a:latin typeface="Verdana"/>
                <a:cs typeface="Verdana"/>
              </a:rPr>
              <a:t>the</a:t>
            </a:r>
            <a:r>
              <a:rPr dirty="0" sz="2850" spc="18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i="1">
                <a:solidFill>
                  <a:srgbClr val="FFAB40"/>
                </a:solidFill>
                <a:latin typeface="Verdana"/>
                <a:cs typeface="Verdana"/>
              </a:rPr>
              <a:t>market</a:t>
            </a:r>
            <a:r>
              <a:rPr dirty="0" sz="2850" spc="190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i="1">
                <a:solidFill>
                  <a:srgbClr val="FFAB40"/>
                </a:solidFill>
                <a:latin typeface="Verdana"/>
                <a:cs typeface="Verdana"/>
              </a:rPr>
              <a:t>segment</a:t>
            </a:r>
            <a:r>
              <a:rPr dirty="0" sz="2850" spc="190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i="1">
                <a:solidFill>
                  <a:srgbClr val="FFAB40"/>
                </a:solidFill>
                <a:latin typeface="Verdana"/>
                <a:cs typeface="Verdana"/>
              </a:rPr>
              <a:t>that</a:t>
            </a:r>
            <a:r>
              <a:rPr dirty="0" sz="2850" spc="18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30" i="1">
                <a:solidFill>
                  <a:srgbClr val="FFAB40"/>
                </a:solidFill>
                <a:latin typeface="Verdana"/>
                <a:cs typeface="Verdana"/>
              </a:rPr>
              <a:t>generates</a:t>
            </a:r>
            <a:r>
              <a:rPr dirty="0" sz="2850" spc="-30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25" i="1">
                <a:solidFill>
                  <a:srgbClr val="FFAB40"/>
                </a:solidFill>
                <a:latin typeface="Verdana"/>
                <a:cs typeface="Verdana"/>
              </a:rPr>
              <a:t>the</a:t>
            </a:r>
            <a:r>
              <a:rPr dirty="0" sz="2850" i="1">
                <a:solidFill>
                  <a:srgbClr val="FFAB40"/>
                </a:solidFill>
                <a:latin typeface="Verdana"/>
                <a:cs typeface="Verdana"/>
              </a:rPr>
              <a:t>	</a:t>
            </a:r>
            <a:r>
              <a:rPr dirty="0" sz="2850" spc="-10" i="1">
                <a:solidFill>
                  <a:srgbClr val="FFAB40"/>
                </a:solidFill>
                <a:latin typeface="Verdana"/>
                <a:cs typeface="Verdana"/>
              </a:rPr>
              <a:t>highest</a:t>
            </a:r>
            <a:r>
              <a:rPr dirty="0" sz="2850" i="1">
                <a:solidFill>
                  <a:srgbClr val="FFAB40"/>
                </a:solidFill>
                <a:latin typeface="Verdana"/>
                <a:cs typeface="Verdana"/>
              </a:rPr>
              <a:t>	</a:t>
            </a:r>
            <a:r>
              <a:rPr dirty="0" sz="2850" spc="-10" i="1">
                <a:solidFill>
                  <a:srgbClr val="FFAB40"/>
                </a:solidFill>
                <a:latin typeface="Verdana"/>
                <a:cs typeface="Verdana"/>
              </a:rPr>
              <a:t>Average</a:t>
            </a:r>
            <a:r>
              <a:rPr dirty="0" sz="2850" i="1">
                <a:solidFill>
                  <a:srgbClr val="FFAB40"/>
                </a:solidFill>
                <a:latin typeface="Verdana"/>
                <a:cs typeface="Verdana"/>
              </a:rPr>
              <a:t>	</a:t>
            </a:r>
            <a:r>
              <a:rPr dirty="0" sz="2850" spc="-10" i="1">
                <a:solidFill>
                  <a:srgbClr val="FFAB40"/>
                </a:solidFill>
                <a:latin typeface="Verdana"/>
                <a:cs typeface="Verdana"/>
              </a:rPr>
              <a:t>price</a:t>
            </a:r>
            <a:r>
              <a:rPr dirty="0" sz="2850" i="1">
                <a:solidFill>
                  <a:srgbClr val="FFAB40"/>
                </a:solidFill>
                <a:latin typeface="Verdana"/>
                <a:cs typeface="Verdana"/>
              </a:rPr>
              <a:t>	</a:t>
            </a:r>
            <a:r>
              <a:rPr dirty="0" sz="2850" spc="-10" i="1">
                <a:solidFill>
                  <a:srgbClr val="FFAB40"/>
                </a:solidFill>
                <a:latin typeface="Verdana"/>
                <a:cs typeface="Verdana"/>
              </a:rPr>
              <a:t>which</a:t>
            </a:r>
            <a:r>
              <a:rPr dirty="0" sz="2850" i="1">
                <a:solidFill>
                  <a:srgbClr val="FFAB40"/>
                </a:solidFill>
                <a:latin typeface="Verdana"/>
                <a:cs typeface="Verdana"/>
              </a:rPr>
              <a:t>	</a:t>
            </a:r>
            <a:r>
              <a:rPr dirty="0" sz="2850" spc="-105" i="1">
                <a:solidFill>
                  <a:srgbClr val="FFAB40"/>
                </a:solidFill>
                <a:latin typeface="Verdana"/>
                <a:cs typeface="Verdana"/>
              </a:rPr>
              <a:t>is</a:t>
            </a:r>
            <a:endParaRPr sz="2850">
              <a:latin typeface="Verdana"/>
              <a:cs typeface="Verdana"/>
            </a:endParaRPr>
          </a:p>
          <a:p>
            <a:pPr marL="9316720" marR="5080">
              <a:lnSpc>
                <a:spcPts val="3300"/>
              </a:lnSpc>
              <a:spcBef>
                <a:spcPts val="75"/>
              </a:spcBef>
            </a:pPr>
            <a:r>
              <a:rPr dirty="0" sz="2850" i="1">
                <a:solidFill>
                  <a:srgbClr val="FFAB40"/>
                </a:solidFill>
                <a:latin typeface="Verdana"/>
                <a:cs typeface="Verdana"/>
              </a:rPr>
              <a:t>Online</a:t>
            </a:r>
            <a:r>
              <a:rPr dirty="0" sz="2850" spc="2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i="1">
                <a:solidFill>
                  <a:srgbClr val="FFAB40"/>
                </a:solidFill>
                <a:latin typeface="Verdana"/>
                <a:cs typeface="Verdana"/>
              </a:rPr>
              <a:t>market</a:t>
            </a:r>
            <a:r>
              <a:rPr dirty="0" sz="2850" spc="3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i="1">
                <a:solidFill>
                  <a:srgbClr val="FFAB40"/>
                </a:solidFill>
                <a:latin typeface="Verdana"/>
                <a:cs typeface="Verdana"/>
              </a:rPr>
              <a:t>with</a:t>
            </a:r>
            <a:r>
              <a:rPr dirty="0" sz="2850" spc="30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i="1">
                <a:solidFill>
                  <a:srgbClr val="FFAB40"/>
                </a:solidFill>
                <a:latin typeface="Verdana"/>
                <a:cs typeface="Verdana"/>
              </a:rPr>
              <a:t>an</a:t>
            </a:r>
            <a:r>
              <a:rPr dirty="0" sz="2850" spc="3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35" i="1">
                <a:solidFill>
                  <a:srgbClr val="FFAB40"/>
                </a:solidFill>
                <a:latin typeface="Verdana"/>
                <a:cs typeface="Verdana"/>
              </a:rPr>
              <a:t>Average</a:t>
            </a:r>
            <a:r>
              <a:rPr dirty="0" sz="2850" spc="3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i="1">
                <a:solidFill>
                  <a:srgbClr val="FFAB40"/>
                </a:solidFill>
                <a:latin typeface="Verdana"/>
                <a:cs typeface="Verdana"/>
              </a:rPr>
              <a:t>price</a:t>
            </a:r>
            <a:r>
              <a:rPr dirty="0" sz="2850" spc="3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25" i="1">
                <a:solidFill>
                  <a:srgbClr val="FFAB40"/>
                </a:solidFill>
                <a:latin typeface="Verdana"/>
                <a:cs typeface="Verdana"/>
              </a:rPr>
              <a:t>of</a:t>
            </a:r>
            <a:r>
              <a:rPr dirty="0" sz="2850" spc="-2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425" i="1">
                <a:solidFill>
                  <a:srgbClr val="FFAB40"/>
                </a:solidFill>
                <a:latin typeface="Verdana"/>
                <a:cs typeface="Verdana"/>
              </a:rPr>
              <a:t>112.455</a:t>
            </a:r>
            <a:endParaRPr sz="285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76146" y="3151352"/>
            <a:ext cx="7145655" cy="2074545"/>
          </a:xfrm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3450" spc="-585">
                <a:solidFill>
                  <a:srgbClr val="FFFFFF"/>
                </a:solidFill>
              </a:rPr>
              <a:t>Thanks!</a:t>
            </a:r>
            <a:endParaRPr sz="13450"/>
          </a:p>
        </p:txBody>
      </p:sp>
      <p:sp>
        <p:nvSpPr>
          <p:cNvPr id="3" name="object 3" descr=""/>
          <p:cNvSpPr/>
          <p:nvPr/>
        </p:nvSpPr>
        <p:spPr>
          <a:xfrm>
            <a:off x="1262166" y="6146132"/>
            <a:ext cx="9740900" cy="53975"/>
          </a:xfrm>
          <a:custGeom>
            <a:avLst/>
            <a:gdLst/>
            <a:ahLst/>
            <a:cxnLst/>
            <a:rect l="l" t="t" r="r" b="b"/>
            <a:pathLst>
              <a:path w="9740900" h="53975">
                <a:moveTo>
                  <a:pt x="9740354" y="0"/>
                </a:moveTo>
                <a:lnTo>
                  <a:pt x="0" y="0"/>
                </a:lnTo>
                <a:lnTo>
                  <a:pt x="0" y="53359"/>
                </a:lnTo>
                <a:lnTo>
                  <a:pt x="9740354" y="53359"/>
                </a:lnTo>
                <a:lnTo>
                  <a:pt x="9740354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955914" y="1115365"/>
            <a:ext cx="4116070" cy="757555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4800" spc="-160"/>
              <a:t>Introduction</a:t>
            </a:r>
            <a:endParaRPr sz="4800"/>
          </a:p>
        </p:txBody>
      </p:sp>
      <p:sp>
        <p:nvSpPr>
          <p:cNvPr id="4" name="object 4" descr="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5" name="object 5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1463185" y="914170"/>
            <a:ext cx="5638799" cy="8458197"/>
          </a:xfrm>
          <a:prstGeom prst="rect">
            <a:avLst/>
          </a:prstGeom>
        </p:spPr>
      </p:pic>
      <p:sp>
        <p:nvSpPr>
          <p:cNvPr id="6" name="object 6" descr=""/>
          <p:cNvSpPr txBox="1"/>
          <p:nvPr/>
        </p:nvSpPr>
        <p:spPr>
          <a:xfrm>
            <a:off x="1876780" y="2546870"/>
            <a:ext cx="8761730" cy="6913245"/>
          </a:xfrm>
          <a:prstGeom prst="rect">
            <a:avLst/>
          </a:prstGeom>
        </p:spPr>
        <p:txBody>
          <a:bodyPr wrap="square" lIns="0" tIns="10795" rIns="0" bIns="0" rtlCol="0" vert="horz">
            <a:spAutoFit/>
          </a:bodyPr>
          <a:lstStyle/>
          <a:p>
            <a:pPr marL="92075" marR="1215390">
              <a:lnSpc>
                <a:spcPct val="100800"/>
              </a:lnSpc>
              <a:spcBef>
                <a:spcPts val="85"/>
              </a:spcBef>
            </a:pPr>
            <a:r>
              <a:rPr dirty="0" sz="2750" spc="-120">
                <a:solidFill>
                  <a:srgbClr val="FFFFFF"/>
                </a:solidFill>
                <a:latin typeface="Verdana"/>
                <a:cs typeface="Verdana"/>
              </a:rPr>
              <a:t>In</a:t>
            </a:r>
            <a:r>
              <a:rPr dirty="0" sz="2750" spc="-21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>
                <a:solidFill>
                  <a:srgbClr val="FFFFFF"/>
                </a:solidFill>
                <a:latin typeface="Verdana"/>
                <a:cs typeface="Verdana"/>
              </a:rPr>
              <a:t>this</a:t>
            </a:r>
            <a:r>
              <a:rPr dirty="0" sz="2750" spc="-2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 spc="-30">
                <a:solidFill>
                  <a:srgbClr val="FFFFFF"/>
                </a:solidFill>
                <a:latin typeface="Verdana"/>
                <a:cs typeface="Verdana"/>
              </a:rPr>
              <a:t>Project,</a:t>
            </a:r>
            <a:r>
              <a:rPr dirty="0" sz="2750" spc="-21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 spc="60">
                <a:solidFill>
                  <a:srgbClr val="FFFFFF"/>
                </a:solidFill>
                <a:latin typeface="Verdana"/>
                <a:cs typeface="Verdana"/>
              </a:rPr>
              <a:t>we</a:t>
            </a:r>
            <a:r>
              <a:rPr dirty="0" sz="2750" spc="-2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>
                <a:solidFill>
                  <a:srgbClr val="FFFFFF"/>
                </a:solidFill>
                <a:latin typeface="Verdana"/>
                <a:cs typeface="Verdana"/>
              </a:rPr>
              <a:t>will</a:t>
            </a:r>
            <a:r>
              <a:rPr dirty="0" sz="2750" spc="-21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>
                <a:solidFill>
                  <a:srgbClr val="FFFFFF"/>
                </a:solidFill>
                <a:latin typeface="Verdana"/>
                <a:cs typeface="Verdana"/>
              </a:rPr>
              <a:t>use</a:t>
            </a:r>
            <a:r>
              <a:rPr dirty="0" sz="2750" spc="-2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>
                <a:solidFill>
                  <a:srgbClr val="FFFFFF"/>
                </a:solidFill>
                <a:latin typeface="Verdana"/>
                <a:cs typeface="Verdana"/>
              </a:rPr>
              <a:t>SQL</a:t>
            </a:r>
            <a:r>
              <a:rPr dirty="0" sz="2750" spc="-2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>
                <a:solidFill>
                  <a:srgbClr val="FFFFFF"/>
                </a:solidFill>
                <a:latin typeface="Verdana"/>
                <a:cs typeface="Verdana"/>
              </a:rPr>
              <a:t>to</a:t>
            </a:r>
            <a:r>
              <a:rPr dirty="0" sz="2750" spc="-21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 spc="-10">
                <a:solidFill>
                  <a:srgbClr val="FFFFFF"/>
                </a:solidFill>
                <a:latin typeface="Verdana"/>
                <a:cs typeface="Verdana"/>
              </a:rPr>
              <a:t>answer </a:t>
            </a:r>
            <a:r>
              <a:rPr dirty="0" sz="2750" spc="5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dirty="0" sz="2750" spc="-18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>
                <a:solidFill>
                  <a:srgbClr val="FFFFFF"/>
                </a:solidFill>
                <a:latin typeface="Verdana"/>
                <a:cs typeface="Verdana"/>
              </a:rPr>
              <a:t>questions</a:t>
            </a:r>
            <a:r>
              <a:rPr dirty="0" sz="2750" spc="-18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 spc="-10">
                <a:solidFill>
                  <a:srgbClr val="FFFFFF"/>
                </a:solidFill>
                <a:latin typeface="Verdana"/>
                <a:cs typeface="Verdana"/>
              </a:rPr>
              <a:t>related</a:t>
            </a:r>
            <a:r>
              <a:rPr dirty="0" sz="2750" spc="-18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>
                <a:solidFill>
                  <a:srgbClr val="FFFFFF"/>
                </a:solidFill>
                <a:latin typeface="Verdana"/>
                <a:cs typeface="Verdana"/>
              </a:rPr>
              <a:t>to</a:t>
            </a:r>
            <a:r>
              <a:rPr dirty="0" sz="2750" spc="-18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 spc="5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dirty="0" sz="2750" spc="-18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 spc="-50">
                <a:solidFill>
                  <a:srgbClr val="FFFFFF"/>
                </a:solidFill>
                <a:latin typeface="Verdana"/>
                <a:cs typeface="Verdana"/>
              </a:rPr>
              <a:t>dataset.</a:t>
            </a:r>
            <a:r>
              <a:rPr dirty="0" sz="2750" spc="-18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 spc="-20">
                <a:solidFill>
                  <a:srgbClr val="FFFFFF"/>
                </a:solidFill>
                <a:latin typeface="Verdana"/>
                <a:cs typeface="Verdana"/>
              </a:rPr>
              <a:t>This </a:t>
            </a:r>
            <a:r>
              <a:rPr dirty="0" sz="2750">
                <a:solidFill>
                  <a:srgbClr val="FFFFFF"/>
                </a:solidFill>
                <a:latin typeface="Verdana"/>
                <a:cs typeface="Verdana"/>
              </a:rPr>
              <a:t>will</a:t>
            </a:r>
            <a:r>
              <a:rPr dirty="0" sz="2750" spc="-1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 spc="65">
                <a:solidFill>
                  <a:srgbClr val="FFFFFF"/>
                </a:solidFill>
                <a:latin typeface="Verdana"/>
                <a:cs typeface="Verdana"/>
              </a:rPr>
              <a:t>help</a:t>
            </a:r>
            <a:r>
              <a:rPr dirty="0" sz="2750" spc="-18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 spc="-10">
                <a:solidFill>
                  <a:srgbClr val="FFFFFF"/>
                </a:solidFill>
                <a:latin typeface="Verdana"/>
                <a:cs typeface="Verdana"/>
              </a:rPr>
              <a:t>us</a:t>
            </a:r>
            <a:r>
              <a:rPr dirty="0" sz="2750" spc="-17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>
                <a:solidFill>
                  <a:srgbClr val="FFFFFF"/>
                </a:solidFill>
                <a:latin typeface="Verdana"/>
                <a:cs typeface="Verdana"/>
              </a:rPr>
              <a:t>develop</a:t>
            </a:r>
            <a:r>
              <a:rPr dirty="0" sz="2750" spc="-18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>
                <a:solidFill>
                  <a:srgbClr val="FFFFFF"/>
                </a:solidFill>
                <a:latin typeface="Verdana"/>
                <a:cs typeface="Verdana"/>
              </a:rPr>
              <a:t>data</a:t>
            </a:r>
            <a:r>
              <a:rPr dirty="0" sz="2750" spc="-18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 spc="-50">
                <a:solidFill>
                  <a:srgbClr val="FFFFFF"/>
                </a:solidFill>
                <a:latin typeface="Verdana"/>
                <a:cs typeface="Verdana"/>
              </a:rPr>
              <a:t>analysis</a:t>
            </a:r>
            <a:r>
              <a:rPr dirty="0" sz="2750" spc="-17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 spc="-45">
                <a:solidFill>
                  <a:srgbClr val="FFFFFF"/>
                </a:solidFill>
                <a:latin typeface="Verdana"/>
                <a:cs typeface="Verdana"/>
              </a:rPr>
              <a:t>skills</a:t>
            </a:r>
            <a:r>
              <a:rPr dirty="0" sz="2750" spc="-18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 spc="50">
                <a:solidFill>
                  <a:srgbClr val="FFFFFF"/>
                </a:solidFill>
                <a:latin typeface="Verdana"/>
                <a:cs typeface="Verdana"/>
              </a:rPr>
              <a:t>in</a:t>
            </a:r>
            <a:r>
              <a:rPr dirty="0" sz="2750" spc="-17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 spc="-50">
                <a:solidFill>
                  <a:srgbClr val="FFFFFF"/>
                </a:solidFill>
                <a:latin typeface="Verdana"/>
                <a:cs typeface="Verdana"/>
              </a:rPr>
              <a:t>a </a:t>
            </a:r>
            <a:r>
              <a:rPr dirty="0" sz="2750">
                <a:solidFill>
                  <a:srgbClr val="FFFFFF"/>
                </a:solidFill>
                <a:latin typeface="Verdana"/>
                <a:cs typeface="Verdana"/>
              </a:rPr>
              <a:t>practical</a:t>
            </a:r>
            <a:r>
              <a:rPr dirty="0" sz="2750" spc="-1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 spc="-10">
                <a:solidFill>
                  <a:srgbClr val="FFFFFF"/>
                </a:solidFill>
                <a:latin typeface="Verdana"/>
                <a:cs typeface="Verdana"/>
              </a:rPr>
              <a:t>context.</a:t>
            </a:r>
            <a:endParaRPr sz="275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625"/>
              </a:spcBef>
            </a:pPr>
            <a:endParaRPr sz="27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4800" spc="-25" b="1">
                <a:solidFill>
                  <a:srgbClr val="FFAB40"/>
                </a:solidFill>
                <a:latin typeface="Verdana"/>
                <a:cs typeface="Verdana"/>
              </a:rPr>
              <a:t>Overview</a:t>
            </a:r>
            <a:endParaRPr sz="4800">
              <a:latin typeface="Verdana"/>
              <a:cs typeface="Verdana"/>
            </a:endParaRPr>
          </a:p>
          <a:p>
            <a:pPr marL="92075" marR="5080">
              <a:lnSpc>
                <a:spcPct val="100299"/>
              </a:lnSpc>
              <a:spcBef>
                <a:spcPts val="4730"/>
              </a:spcBef>
            </a:pPr>
            <a:r>
              <a:rPr dirty="0" sz="275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dirty="0" sz="2750" spc="-18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>
                <a:solidFill>
                  <a:srgbClr val="FFFFFF"/>
                </a:solidFill>
                <a:latin typeface="Verdana"/>
                <a:cs typeface="Verdana"/>
              </a:rPr>
              <a:t>hotel</a:t>
            </a:r>
            <a:r>
              <a:rPr dirty="0" sz="2750" spc="-18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>
                <a:solidFill>
                  <a:srgbClr val="FFFFFF"/>
                </a:solidFill>
                <a:latin typeface="Verdana"/>
                <a:cs typeface="Verdana"/>
              </a:rPr>
              <a:t>industry</a:t>
            </a:r>
            <a:r>
              <a:rPr dirty="0" sz="2750" spc="-18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 spc="-45">
                <a:solidFill>
                  <a:srgbClr val="FFFFFF"/>
                </a:solidFill>
                <a:latin typeface="Verdana"/>
                <a:cs typeface="Verdana"/>
              </a:rPr>
              <a:t>relies</a:t>
            </a:r>
            <a:r>
              <a:rPr dirty="0" sz="2750" spc="-18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 spc="80">
                <a:solidFill>
                  <a:srgbClr val="FFFFFF"/>
                </a:solidFill>
                <a:latin typeface="Verdana"/>
                <a:cs typeface="Verdana"/>
              </a:rPr>
              <a:t>on</a:t>
            </a:r>
            <a:r>
              <a:rPr dirty="0" sz="2750" spc="-17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>
                <a:solidFill>
                  <a:srgbClr val="FFFFFF"/>
                </a:solidFill>
                <a:latin typeface="Verdana"/>
                <a:cs typeface="Verdana"/>
              </a:rPr>
              <a:t>data</a:t>
            </a:r>
            <a:r>
              <a:rPr dirty="0" sz="2750" spc="-18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>
                <a:solidFill>
                  <a:srgbClr val="FFFFFF"/>
                </a:solidFill>
                <a:latin typeface="Verdana"/>
                <a:cs typeface="Verdana"/>
              </a:rPr>
              <a:t>to</a:t>
            </a:r>
            <a:r>
              <a:rPr dirty="0" sz="2750" spc="-18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 spc="-20">
                <a:solidFill>
                  <a:srgbClr val="FFFFFF"/>
                </a:solidFill>
                <a:latin typeface="Verdana"/>
                <a:cs typeface="Verdana"/>
              </a:rPr>
              <a:t>make </a:t>
            </a:r>
            <a:r>
              <a:rPr dirty="0" sz="2750" spc="45">
                <a:solidFill>
                  <a:srgbClr val="FFFFFF"/>
                </a:solidFill>
                <a:latin typeface="Verdana"/>
                <a:cs typeface="Verdana"/>
              </a:rPr>
              <a:t>informed</a:t>
            </a:r>
            <a:r>
              <a:rPr dirty="0" sz="2750" spc="-18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>
                <a:solidFill>
                  <a:srgbClr val="FFFFFF"/>
                </a:solidFill>
                <a:latin typeface="Verdana"/>
                <a:cs typeface="Verdana"/>
              </a:rPr>
              <a:t>decisions</a:t>
            </a:r>
            <a:r>
              <a:rPr dirty="0" sz="2750" spc="-18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 spc="75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dirty="0" sz="2750" spc="-18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>
                <a:solidFill>
                  <a:srgbClr val="FFFFFF"/>
                </a:solidFill>
                <a:latin typeface="Verdana"/>
                <a:cs typeface="Verdana"/>
              </a:rPr>
              <a:t>provide</a:t>
            </a:r>
            <a:r>
              <a:rPr dirty="0" sz="2750" spc="-18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 spc="-4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750" spc="-18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>
                <a:solidFill>
                  <a:srgbClr val="FFFFFF"/>
                </a:solidFill>
                <a:latin typeface="Verdana"/>
                <a:cs typeface="Verdana"/>
              </a:rPr>
              <a:t>better</a:t>
            </a:r>
            <a:r>
              <a:rPr dirty="0" sz="2750" spc="-18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 spc="-10">
                <a:solidFill>
                  <a:srgbClr val="FFFFFF"/>
                </a:solidFill>
                <a:latin typeface="Verdana"/>
                <a:cs typeface="Verdana"/>
              </a:rPr>
              <a:t>guest </a:t>
            </a:r>
            <a:r>
              <a:rPr dirty="0" sz="2750" spc="-40">
                <a:solidFill>
                  <a:srgbClr val="FFFFFF"/>
                </a:solidFill>
                <a:latin typeface="Verdana"/>
                <a:cs typeface="Verdana"/>
              </a:rPr>
              <a:t>experience.</a:t>
            </a:r>
            <a:r>
              <a:rPr dirty="0" sz="2750" spc="-1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 spc="-120">
                <a:solidFill>
                  <a:srgbClr val="FFFFFF"/>
                </a:solidFill>
                <a:latin typeface="Verdana"/>
                <a:cs typeface="Verdana"/>
              </a:rPr>
              <a:t>In</a:t>
            </a:r>
            <a:r>
              <a:rPr dirty="0" sz="2750" spc="-1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>
                <a:solidFill>
                  <a:srgbClr val="FFFFFF"/>
                </a:solidFill>
                <a:latin typeface="Verdana"/>
                <a:cs typeface="Verdana"/>
              </a:rPr>
              <a:t>this</a:t>
            </a:r>
            <a:r>
              <a:rPr dirty="0" sz="2750" spc="-1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 spc="-50">
                <a:solidFill>
                  <a:srgbClr val="FFFFFF"/>
                </a:solidFill>
                <a:latin typeface="Verdana"/>
                <a:cs typeface="Verdana"/>
              </a:rPr>
              <a:t>project,</a:t>
            </a:r>
            <a:r>
              <a:rPr dirty="0" sz="2750" spc="-1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 spc="60">
                <a:solidFill>
                  <a:srgbClr val="FFFFFF"/>
                </a:solidFill>
                <a:latin typeface="Verdana"/>
                <a:cs typeface="Verdana"/>
              </a:rPr>
              <a:t>we</a:t>
            </a:r>
            <a:r>
              <a:rPr dirty="0" sz="2750" spc="-1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>
                <a:solidFill>
                  <a:srgbClr val="FFFFFF"/>
                </a:solidFill>
                <a:latin typeface="Verdana"/>
                <a:cs typeface="Verdana"/>
              </a:rPr>
              <a:t>will</a:t>
            </a:r>
            <a:r>
              <a:rPr dirty="0" sz="2750" spc="-1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>
                <a:solidFill>
                  <a:srgbClr val="FFFFFF"/>
                </a:solidFill>
                <a:latin typeface="Verdana"/>
                <a:cs typeface="Verdana"/>
              </a:rPr>
              <a:t>work</a:t>
            </a:r>
            <a:r>
              <a:rPr dirty="0" sz="2750" spc="-1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 spc="70">
                <a:solidFill>
                  <a:srgbClr val="FFFFFF"/>
                </a:solidFill>
                <a:latin typeface="Verdana"/>
                <a:cs typeface="Verdana"/>
              </a:rPr>
              <a:t>with</a:t>
            </a:r>
            <a:r>
              <a:rPr dirty="0" sz="2750" spc="-1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 spc="-50">
                <a:solidFill>
                  <a:srgbClr val="FFFFFF"/>
                </a:solidFill>
                <a:latin typeface="Verdana"/>
                <a:cs typeface="Verdana"/>
              </a:rPr>
              <a:t>a </a:t>
            </a:r>
            <a:r>
              <a:rPr dirty="0" sz="2750">
                <a:solidFill>
                  <a:srgbClr val="FFFFFF"/>
                </a:solidFill>
                <a:latin typeface="Verdana"/>
                <a:cs typeface="Verdana"/>
              </a:rPr>
              <a:t>hotel</a:t>
            </a:r>
            <a:r>
              <a:rPr dirty="0" sz="2750" spc="-1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 spc="-30">
                <a:solidFill>
                  <a:srgbClr val="FFFFFF"/>
                </a:solidFill>
                <a:latin typeface="Verdana"/>
                <a:cs typeface="Verdana"/>
              </a:rPr>
              <a:t>reservation</a:t>
            </a:r>
            <a:r>
              <a:rPr dirty="0" sz="2750" spc="-1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>
                <a:solidFill>
                  <a:srgbClr val="FFFFFF"/>
                </a:solidFill>
                <a:latin typeface="Verdana"/>
                <a:cs typeface="Verdana"/>
              </a:rPr>
              <a:t>dataset</a:t>
            </a:r>
            <a:r>
              <a:rPr dirty="0" sz="2750" spc="-1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>
                <a:solidFill>
                  <a:srgbClr val="FFFFFF"/>
                </a:solidFill>
                <a:latin typeface="Verdana"/>
                <a:cs typeface="Verdana"/>
              </a:rPr>
              <a:t>to</a:t>
            </a:r>
            <a:r>
              <a:rPr dirty="0" sz="2750" spc="-1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 spc="55">
                <a:solidFill>
                  <a:srgbClr val="FFFFFF"/>
                </a:solidFill>
                <a:latin typeface="Verdana"/>
                <a:cs typeface="Verdana"/>
              </a:rPr>
              <a:t>gain</a:t>
            </a:r>
            <a:r>
              <a:rPr dirty="0" sz="2750" spc="-1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>
                <a:solidFill>
                  <a:srgbClr val="FFFFFF"/>
                </a:solidFill>
                <a:latin typeface="Verdana"/>
                <a:cs typeface="Verdana"/>
              </a:rPr>
              <a:t>insights</a:t>
            </a:r>
            <a:r>
              <a:rPr dirty="0" sz="2750" spc="-1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 spc="-20">
                <a:solidFill>
                  <a:srgbClr val="FFFFFF"/>
                </a:solidFill>
                <a:latin typeface="Verdana"/>
                <a:cs typeface="Verdana"/>
              </a:rPr>
              <a:t>into </a:t>
            </a:r>
            <a:r>
              <a:rPr dirty="0" sz="2750">
                <a:solidFill>
                  <a:srgbClr val="FFFFFF"/>
                </a:solidFill>
                <a:latin typeface="Verdana"/>
                <a:cs typeface="Verdana"/>
              </a:rPr>
              <a:t>guest</a:t>
            </a:r>
            <a:r>
              <a:rPr dirty="0" sz="2750" spc="-1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 spc="-40">
                <a:solidFill>
                  <a:srgbClr val="FFFFFF"/>
                </a:solidFill>
                <a:latin typeface="Verdana"/>
                <a:cs typeface="Verdana"/>
              </a:rPr>
              <a:t>preferences,</a:t>
            </a:r>
            <a:r>
              <a:rPr dirty="0" sz="2750" spc="-1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 spc="75">
                <a:solidFill>
                  <a:srgbClr val="FFFFFF"/>
                </a:solidFill>
                <a:latin typeface="Verdana"/>
                <a:cs typeface="Verdana"/>
              </a:rPr>
              <a:t>booking</a:t>
            </a:r>
            <a:r>
              <a:rPr dirty="0" sz="2750" spc="-1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 spc="-55">
                <a:solidFill>
                  <a:srgbClr val="FFFFFF"/>
                </a:solidFill>
                <a:latin typeface="Verdana"/>
                <a:cs typeface="Verdana"/>
              </a:rPr>
              <a:t>trends,</a:t>
            </a:r>
            <a:r>
              <a:rPr dirty="0" sz="2750" spc="-1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 spc="75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dirty="0" sz="2750" spc="-1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>
                <a:solidFill>
                  <a:srgbClr val="FFFFFF"/>
                </a:solidFill>
                <a:latin typeface="Verdana"/>
                <a:cs typeface="Verdana"/>
              </a:rPr>
              <a:t>other</a:t>
            </a:r>
            <a:r>
              <a:rPr dirty="0" sz="2750" spc="-1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 spc="-25">
                <a:solidFill>
                  <a:srgbClr val="FFFFFF"/>
                </a:solidFill>
                <a:latin typeface="Verdana"/>
                <a:cs typeface="Verdana"/>
              </a:rPr>
              <a:t>key factors</a:t>
            </a:r>
            <a:r>
              <a:rPr dirty="0" sz="2750" spc="-20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>
                <a:solidFill>
                  <a:srgbClr val="FFFFFF"/>
                </a:solidFill>
                <a:latin typeface="Verdana"/>
                <a:cs typeface="Verdana"/>
              </a:rPr>
              <a:t>that</a:t>
            </a:r>
            <a:r>
              <a:rPr dirty="0" sz="2750" spc="-1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 spc="80">
                <a:solidFill>
                  <a:srgbClr val="FFFFFF"/>
                </a:solidFill>
                <a:latin typeface="Verdana"/>
                <a:cs typeface="Verdana"/>
              </a:rPr>
              <a:t>impact</a:t>
            </a:r>
            <a:r>
              <a:rPr dirty="0" sz="2750" spc="-20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 spc="5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dirty="0" sz="2750" spc="-1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 spc="-30">
                <a:solidFill>
                  <a:srgbClr val="FFFFFF"/>
                </a:solidFill>
                <a:latin typeface="Verdana"/>
                <a:cs typeface="Verdana"/>
              </a:rPr>
              <a:t>hotel's</a:t>
            </a:r>
            <a:r>
              <a:rPr dirty="0" sz="2750" spc="-1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 spc="-40">
                <a:solidFill>
                  <a:srgbClr val="FFFFFF"/>
                </a:solidFill>
                <a:latin typeface="Verdana"/>
                <a:cs typeface="Verdana"/>
              </a:rPr>
              <a:t>operations.</a:t>
            </a:r>
            <a:r>
              <a:rPr dirty="0" sz="2750" spc="-20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 spc="90">
                <a:solidFill>
                  <a:srgbClr val="FFFFFF"/>
                </a:solidFill>
                <a:latin typeface="Verdana"/>
                <a:cs typeface="Verdana"/>
              </a:rPr>
              <a:t>We</a:t>
            </a:r>
            <a:r>
              <a:rPr dirty="0" sz="2750" spc="-1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 spc="-20">
                <a:solidFill>
                  <a:srgbClr val="FFFFFF"/>
                </a:solidFill>
                <a:latin typeface="Verdana"/>
                <a:cs typeface="Verdana"/>
              </a:rPr>
              <a:t>will </a:t>
            </a:r>
            <a:r>
              <a:rPr dirty="0" sz="2750">
                <a:solidFill>
                  <a:srgbClr val="FFFFFF"/>
                </a:solidFill>
                <a:latin typeface="Verdana"/>
                <a:cs typeface="Verdana"/>
              </a:rPr>
              <a:t>use</a:t>
            </a:r>
            <a:r>
              <a:rPr dirty="0" sz="2750" spc="-204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>
                <a:solidFill>
                  <a:srgbClr val="FFFFFF"/>
                </a:solidFill>
                <a:latin typeface="Verdana"/>
                <a:cs typeface="Verdana"/>
              </a:rPr>
              <a:t>SQL</a:t>
            </a:r>
            <a:r>
              <a:rPr dirty="0" sz="2750" spc="-204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>
                <a:solidFill>
                  <a:srgbClr val="FFFFFF"/>
                </a:solidFill>
                <a:latin typeface="Verdana"/>
                <a:cs typeface="Verdana"/>
              </a:rPr>
              <a:t>to</a:t>
            </a:r>
            <a:r>
              <a:rPr dirty="0" sz="2750" spc="-204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>
                <a:solidFill>
                  <a:srgbClr val="FFFFFF"/>
                </a:solidFill>
                <a:latin typeface="Verdana"/>
                <a:cs typeface="Verdana"/>
              </a:rPr>
              <a:t>query</a:t>
            </a:r>
            <a:r>
              <a:rPr dirty="0" sz="2750" spc="-204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 spc="75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dirty="0" sz="2750" spc="-204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 spc="-35">
                <a:solidFill>
                  <a:srgbClr val="FFFFFF"/>
                </a:solidFill>
                <a:latin typeface="Verdana"/>
                <a:cs typeface="Verdana"/>
              </a:rPr>
              <a:t>analyze</a:t>
            </a:r>
            <a:r>
              <a:rPr dirty="0" sz="2750" spc="-204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 spc="5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dirty="0" sz="2750" spc="-204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 spc="-70">
                <a:solidFill>
                  <a:srgbClr val="FFFFFF"/>
                </a:solidFill>
                <a:latin typeface="Verdana"/>
                <a:cs typeface="Verdana"/>
              </a:rPr>
              <a:t>data,</a:t>
            </a:r>
            <a:r>
              <a:rPr dirty="0" sz="2750" spc="-204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 spc="-75">
                <a:solidFill>
                  <a:srgbClr val="FFFFFF"/>
                </a:solidFill>
                <a:latin typeface="Verdana"/>
                <a:cs typeface="Verdana"/>
              </a:rPr>
              <a:t>as</a:t>
            </a:r>
            <a:r>
              <a:rPr dirty="0" sz="2750" spc="-204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>
                <a:solidFill>
                  <a:srgbClr val="FFFFFF"/>
                </a:solidFill>
                <a:latin typeface="Verdana"/>
                <a:cs typeface="Verdana"/>
              </a:rPr>
              <a:t>well</a:t>
            </a:r>
            <a:r>
              <a:rPr dirty="0" sz="2750" spc="-204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 spc="-25">
                <a:solidFill>
                  <a:srgbClr val="FFFFFF"/>
                </a:solidFill>
                <a:latin typeface="Verdana"/>
                <a:cs typeface="Verdana"/>
              </a:rPr>
              <a:t>as </a:t>
            </a:r>
            <a:r>
              <a:rPr dirty="0" sz="2750">
                <a:solidFill>
                  <a:srgbClr val="FFFFFF"/>
                </a:solidFill>
                <a:latin typeface="Verdana"/>
                <a:cs typeface="Verdana"/>
              </a:rPr>
              <a:t>answer</a:t>
            </a:r>
            <a:r>
              <a:rPr dirty="0" sz="2750" spc="-1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>
                <a:solidFill>
                  <a:srgbClr val="FFFFFF"/>
                </a:solidFill>
                <a:latin typeface="Verdana"/>
                <a:cs typeface="Verdana"/>
              </a:rPr>
              <a:t>speciﬁc</a:t>
            </a:r>
            <a:r>
              <a:rPr dirty="0" sz="2750" spc="-15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>
                <a:solidFill>
                  <a:srgbClr val="FFFFFF"/>
                </a:solidFill>
                <a:latin typeface="Verdana"/>
                <a:cs typeface="Verdana"/>
              </a:rPr>
              <a:t>questions</a:t>
            </a:r>
            <a:r>
              <a:rPr dirty="0" sz="2750" spc="-15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 spc="55">
                <a:solidFill>
                  <a:srgbClr val="FFFFFF"/>
                </a:solidFill>
                <a:latin typeface="Verdana"/>
                <a:cs typeface="Verdana"/>
              </a:rPr>
              <a:t>about</a:t>
            </a:r>
            <a:r>
              <a:rPr dirty="0" sz="2750" spc="-15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 spc="5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dirty="0" sz="2750" spc="-15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750" spc="-10">
                <a:solidFill>
                  <a:srgbClr val="FFFFFF"/>
                </a:solidFill>
                <a:latin typeface="Verdana"/>
                <a:cs typeface="Verdana"/>
              </a:rPr>
              <a:t>dataset.</a:t>
            </a:r>
            <a:endParaRPr sz="275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6997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77552" y="1125499"/>
            <a:ext cx="7630795" cy="757555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4800" spc="-120"/>
              <a:t>Understanding</a:t>
            </a:r>
            <a:r>
              <a:rPr dirty="0" sz="4800" spc="-210"/>
              <a:t> </a:t>
            </a:r>
            <a:r>
              <a:rPr dirty="0" sz="4800" spc="-75"/>
              <a:t>Dataset</a:t>
            </a:r>
            <a:endParaRPr sz="4800"/>
          </a:p>
        </p:txBody>
      </p:sp>
      <p:grpSp>
        <p:nvGrpSpPr>
          <p:cNvPr id="4" name="object 4" descr=""/>
          <p:cNvGrpSpPr/>
          <p:nvPr/>
        </p:nvGrpSpPr>
        <p:grpSpPr>
          <a:xfrm>
            <a:off x="575965" y="711327"/>
            <a:ext cx="16985615" cy="8479790"/>
            <a:chOff x="575965" y="711327"/>
            <a:chExt cx="16985615" cy="8479790"/>
          </a:xfrm>
        </p:grpSpPr>
        <p:pic>
          <p:nvPicPr>
            <p:cNvPr id="5" name="object 5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14077" y="3190227"/>
              <a:ext cx="95250" cy="95250"/>
            </a:xfrm>
            <a:prstGeom prst="rect">
              <a:avLst/>
            </a:prstGeom>
          </p:spPr>
        </p:pic>
        <p:pic>
          <p:nvPicPr>
            <p:cNvPr id="6" name="object 6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14077" y="3561702"/>
              <a:ext cx="95250" cy="95250"/>
            </a:xfrm>
            <a:prstGeom prst="rect">
              <a:avLst/>
            </a:prstGeom>
          </p:spPr>
        </p:pic>
        <p:pic>
          <p:nvPicPr>
            <p:cNvPr id="7" name="object 7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14077" y="3933177"/>
              <a:ext cx="95250" cy="95250"/>
            </a:xfrm>
            <a:prstGeom prst="rect">
              <a:avLst/>
            </a:prstGeom>
          </p:spPr>
        </p:pic>
        <p:pic>
          <p:nvPicPr>
            <p:cNvPr id="8" name="object 8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14077" y="4295127"/>
              <a:ext cx="95250" cy="95250"/>
            </a:xfrm>
            <a:prstGeom prst="rect">
              <a:avLst/>
            </a:prstGeom>
          </p:spPr>
        </p:pic>
        <p:pic>
          <p:nvPicPr>
            <p:cNvPr id="9" name="object 9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14077" y="5038077"/>
              <a:ext cx="95250" cy="95250"/>
            </a:xfrm>
            <a:prstGeom prst="rect">
              <a:avLst/>
            </a:prstGeom>
          </p:spPr>
        </p:pic>
        <p:pic>
          <p:nvPicPr>
            <p:cNvPr id="10" name="object 10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14077" y="5771502"/>
              <a:ext cx="95250" cy="95250"/>
            </a:xfrm>
            <a:prstGeom prst="rect">
              <a:avLst/>
            </a:prstGeom>
          </p:spPr>
        </p:pic>
        <p:pic>
          <p:nvPicPr>
            <p:cNvPr id="11" name="object 11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14077" y="6142977"/>
              <a:ext cx="95250" cy="95250"/>
            </a:xfrm>
            <a:prstGeom prst="rect">
              <a:avLst/>
            </a:prstGeom>
          </p:spPr>
        </p:pic>
        <p:pic>
          <p:nvPicPr>
            <p:cNvPr id="12" name="object 12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14077" y="6885927"/>
              <a:ext cx="95250" cy="95250"/>
            </a:xfrm>
            <a:prstGeom prst="rect">
              <a:avLst/>
            </a:prstGeom>
          </p:spPr>
        </p:pic>
        <p:pic>
          <p:nvPicPr>
            <p:cNvPr id="13" name="object 13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14077" y="7247877"/>
              <a:ext cx="95250" cy="95250"/>
            </a:xfrm>
            <a:prstGeom prst="rect">
              <a:avLst/>
            </a:prstGeom>
          </p:spPr>
        </p:pic>
        <p:pic>
          <p:nvPicPr>
            <p:cNvPr id="14" name="object 14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14077" y="7619352"/>
              <a:ext cx="95250" cy="95250"/>
            </a:xfrm>
            <a:prstGeom prst="rect">
              <a:avLst/>
            </a:prstGeom>
          </p:spPr>
        </p:pic>
        <p:pic>
          <p:nvPicPr>
            <p:cNvPr id="15" name="object 15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14077" y="8362302"/>
              <a:ext cx="95250" cy="95250"/>
            </a:xfrm>
            <a:prstGeom prst="rect">
              <a:avLst/>
            </a:prstGeom>
          </p:spPr>
        </p:pic>
        <p:pic>
          <p:nvPicPr>
            <p:cNvPr id="16" name="object 16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714077" y="9095723"/>
              <a:ext cx="95250" cy="95250"/>
            </a:xfrm>
            <a:prstGeom prst="rect">
              <a:avLst/>
            </a:prstGeom>
          </p:spPr>
        </p:pic>
        <p:sp>
          <p:nvSpPr>
            <p:cNvPr id="17" name="object 17" descr=""/>
            <p:cNvSpPr/>
            <p:nvPr/>
          </p:nvSpPr>
          <p:spPr>
            <a:xfrm>
              <a:off x="575957" y="711326"/>
              <a:ext cx="7522209" cy="28575"/>
            </a:xfrm>
            <a:custGeom>
              <a:avLst/>
              <a:gdLst/>
              <a:ahLst/>
              <a:cxnLst/>
              <a:rect l="l" t="t" r="r" b="b"/>
              <a:pathLst>
                <a:path w="7522209" h="28575">
                  <a:moveTo>
                    <a:pt x="7521880" y="0"/>
                  </a:moveTo>
                  <a:lnTo>
                    <a:pt x="0" y="0"/>
                  </a:lnTo>
                  <a:lnTo>
                    <a:pt x="0" y="28575"/>
                  </a:lnTo>
                  <a:lnTo>
                    <a:pt x="7521880" y="28575"/>
                  </a:lnTo>
                  <a:lnTo>
                    <a:pt x="7521880" y="0"/>
                  </a:lnTo>
                  <a:close/>
                </a:path>
              </a:pathLst>
            </a:custGeom>
            <a:solidFill>
              <a:srgbClr val="FFAB40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8" name="object 18" descr="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1675021" y="1156703"/>
              <a:ext cx="5886449" cy="7750378"/>
            </a:xfrm>
            <a:prstGeom prst="rect">
              <a:avLst/>
            </a:prstGeom>
          </p:spPr>
        </p:pic>
      </p:grpSp>
      <p:sp>
        <p:nvSpPr>
          <p:cNvPr id="19" name="object 19" descr=""/>
          <p:cNvSpPr txBox="1"/>
          <p:nvPr/>
        </p:nvSpPr>
        <p:spPr>
          <a:xfrm>
            <a:off x="577552" y="2152307"/>
            <a:ext cx="9912985" cy="7160895"/>
          </a:xfrm>
          <a:prstGeom prst="rect">
            <a:avLst/>
          </a:prstGeom>
        </p:spPr>
        <p:txBody>
          <a:bodyPr wrap="square" lIns="0" tIns="1524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  <a:tabLst>
                <a:tab pos="3101975" algn="l"/>
              </a:tabLst>
            </a:pPr>
            <a:r>
              <a:rPr dirty="0" sz="3350" spc="-200" b="1">
                <a:solidFill>
                  <a:srgbClr val="FFFFFF"/>
                </a:solidFill>
                <a:latin typeface="Verdana"/>
                <a:cs typeface="Verdana"/>
              </a:rPr>
              <a:t>Table</a:t>
            </a:r>
            <a:r>
              <a:rPr dirty="0" sz="3350" spc="-180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130" b="1">
                <a:solidFill>
                  <a:srgbClr val="FFFFFF"/>
                </a:solidFill>
                <a:latin typeface="Verdana"/>
                <a:cs typeface="Verdana"/>
              </a:rPr>
              <a:t>Name</a:t>
            </a:r>
            <a:r>
              <a:rPr dirty="0" sz="3350" spc="-175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590" b="1">
                <a:solidFill>
                  <a:srgbClr val="FFFFFF"/>
                </a:solidFill>
                <a:latin typeface="Verdana"/>
                <a:cs typeface="Verdana"/>
              </a:rPr>
              <a:t>:</a:t>
            </a:r>
            <a:r>
              <a:rPr dirty="0" sz="3350" b="1">
                <a:solidFill>
                  <a:srgbClr val="FFFFFF"/>
                </a:solidFill>
                <a:latin typeface="Verdana"/>
                <a:cs typeface="Verdana"/>
              </a:rPr>
              <a:t>	</a:t>
            </a:r>
            <a:r>
              <a:rPr dirty="0" sz="3350" spc="-175" b="1">
                <a:solidFill>
                  <a:srgbClr val="FFFFFF"/>
                </a:solidFill>
                <a:latin typeface="Verdana"/>
                <a:cs typeface="Verdana"/>
              </a:rPr>
              <a:t>hotel_reservation_data</a:t>
            </a:r>
            <a:endParaRPr sz="3350">
              <a:latin typeface="Verdana"/>
              <a:cs typeface="Verdana"/>
            </a:endParaRPr>
          </a:p>
          <a:p>
            <a:pPr marL="389255" marR="5080">
              <a:lnSpc>
                <a:spcPct val="100899"/>
              </a:lnSpc>
              <a:spcBef>
                <a:spcPts val="2730"/>
              </a:spcBef>
              <a:tabLst>
                <a:tab pos="4404995" algn="l"/>
                <a:tab pos="5290185" algn="l"/>
                <a:tab pos="6864350" algn="l"/>
                <a:tab pos="7475855" algn="l"/>
                <a:tab pos="8775065" algn="l"/>
                <a:tab pos="9380220" algn="l"/>
              </a:tabLst>
            </a:pPr>
            <a:r>
              <a:rPr dirty="0" sz="2400" spc="-195" b="1">
                <a:solidFill>
                  <a:srgbClr val="FFAD42"/>
                </a:solidFill>
                <a:latin typeface="Verdana"/>
                <a:cs typeface="Verdana"/>
              </a:rPr>
              <a:t>Booking_ID</a:t>
            </a:r>
            <a:r>
              <a:rPr dirty="0" sz="2400" spc="-195">
                <a:solidFill>
                  <a:srgbClr val="FFAD42"/>
                </a:solidFill>
                <a:latin typeface="Verdana"/>
                <a:cs typeface="Verdana"/>
              </a:rPr>
              <a:t>:</a:t>
            </a:r>
            <a:r>
              <a:rPr dirty="0" sz="2400" spc="-125">
                <a:solidFill>
                  <a:srgbClr val="FFAD42"/>
                </a:solidFill>
                <a:latin typeface="Verdana"/>
                <a:cs typeface="Verdana"/>
              </a:rPr>
              <a:t> </a:t>
            </a:r>
            <a:r>
              <a:rPr dirty="0" sz="2400" spc="95">
                <a:solidFill>
                  <a:srgbClr val="FFFEFD"/>
                </a:solidFill>
                <a:latin typeface="Verdana"/>
                <a:cs typeface="Verdana"/>
              </a:rPr>
              <a:t>A</a:t>
            </a:r>
            <a:r>
              <a:rPr dirty="0" sz="2400" spc="-120">
                <a:solidFill>
                  <a:srgbClr val="FFFEFD"/>
                </a:solidFill>
                <a:latin typeface="Verdana"/>
                <a:cs typeface="Verdana"/>
              </a:rPr>
              <a:t> </a:t>
            </a:r>
            <a:r>
              <a:rPr dirty="0" sz="2400" spc="65">
                <a:solidFill>
                  <a:srgbClr val="FFFEFD"/>
                </a:solidFill>
                <a:latin typeface="Verdana"/>
                <a:cs typeface="Verdana"/>
              </a:rPr>
              <a:t>unique</a:t>
            </a:r>
            <a:r>
              <a:rPr dirty="0" sz="2400" spc="-125">
                <a:solidFill>
                  <a:srgbClr val="FFFEFD"/>
                </a:solidFill>
                <a:latin typeface="Verdana"/>
                <a:cs typeface="Verdana"/>
              </a:rPr>
              <a:t> </a:t>
            </a:r>
            <a:r>
              <a:rPr dirty="0" sz="2400">
                <a:solidFill>
                  <a:srgbClr val="FFFEFD"/>
                </a:solidFill>
                <a:latin typeface="Verdana"/>
                <a:cs typeface="Verdana"/>
              </a:rPr>
              <a:t>identiﬁer</a:t>
            </a:r>
            <a:r>
              <a:rPr dirty="0" sz="2400" spc="-120">
                <a:solidFill>
                  <a:srgbClr val="FFFEFD"/>
                </a:solidFill>
                <a:latin typeface="Verdana"/>
                <a:cs typeface="Verdana"/>
              </a:rPr>
              <a:t> </a:t>
            </a:r>
            <a:r>
              <a:rPr dirty="0" sz="2400" spc="-35">
                <a:solidFill>
                  <a:srgbClr val="FFFEFD"/>
                </a:solidFill>
                <a:latin typeface="Verdana"/>
                <a:cs typeface="Verdana"/>
              </a:rPr>
              <a:t>for</a:t>
            </a:r>
            <a:r>
              <a:rPr dirty="0" sz="2400" spc="-125">
                <a:solidFill>
                  <a:srgbClr val="FFFEFD"/>
                </a:solidFill>
                <a:latin typeface="Verdana"/>
                <a:cs typeface="Verdana"/>
              </a:rPr>
              <a:t> </a:t>
            </a:r>
            <a:r>
              <a:rPr dirty="0" sz="2400">
                <a:solidFill>
                  <a:srgbClr val="FFFEFD"/>
                </a:solidFill>
                <a:latin typeface="Verdana"/>
                <a:cs typeface="Verdana"/>
              </a:rPr>
              <a:t>each</a:t>
            </a:r>
            <a:r>
              <a:rPr dirty="0" sz="2400" spc="-120">
                <a:solidFill>
                  <a:srgbClr val="FFFEFD"/>
                </a:solidFill>
                <a:latin typeface="Verdana"/>
                <a:cs typeface="Verdana"/>
              </a:rPr>
              <a:t> </a:t>
            </a:r>
            <a:r>
              <a:rPr dirty="0" sz="2400">
                <a:solidFill>
                  <a:srgbClr val="FFFEFD"/>
                </a:solidFill>
                <a:latin typeface="Verdana"/>
                <a:cs typeface="Verdana"/>
              </a:rPr>
              <a:t>hotel</a:t>
            </a:r>
            <a:r>
              <a:rPr dirty="0" sz="2400" spc="-125">
                <a:solidFill>
                  <a:srgbClr val="FFFEFD"/>
                </a:solidFill>
                <a:latin typeface="Verdana"/>
                <a:cs typeface="Verdana"/>
              </a:rPr>
              <a:t> </a:t>
            </a:r>
            <a:r>
              <a:rPr dirty="0" sz="2400" spc="-10">
                <a:solidFill>
                  <a:srgbClr val="FFFEFD"/>
                </a:solidFill>
                <a:latin typeface="Verdana"/>
                <a:cs typeface="Verdana"/>
              </a:rPr>
              <a:t>reservation. </a:t>
            </a:r>
            <a:r>
              <a:rPr dirty="0" sz="2400" spc="-220" b="1">
                <a:solidFill>
                  <a:srgbClr val="FFAD42"/>
                </a:solidFill>
                <a:latin typeface="Verdana"/>
                <a:cs typeface="Verdana"/>
              </a:rPr>
              <a:t>no_of_adults</a:t>
            </a:r>
            <a:r>
              <a:rPr dirty="0" sz="2400" spc="-220">
                <a:solidFill>
                  <a:srgbClr val="FFAD42"/>
                </a:solidFill>
                <a:latin typeface="Verdana"/>
                <a:cs typeface="Verdana"/>
              </a:rPr>
              <a:t>:</a:t>
            </a:r>
            <a:r>
              <a:rPr dirty="0" sz="2400" spc="-150">
                <a:solidFill>
                  <a:srgbClr val="FFAD42"/>
                </a:solidFill>
                <a:latin typeface="Verdana"/>
                <a:cs typeface="Verdana"/>
              </a:rPr>
              <a:t> </a:t>
            </a:r>
            <a:r>
              <a:rPr dirty="0" sz="2400">
                <a:solidFill>
                  <a:srgbClr val="F8F5F2"/>
                </a:solidFill>
                <a:latin typeface="Verdana"/>
                <a:cs typeface="Verdana"/>
              </a:rPr>
              <a:t>The</a:t>
            </a:r>
            <a:r>
              <a:rPr dirty="0" sz="2400" spc="-155">
                <a:solidFill>
                  <a:srgbClr val="F8F5F2"/>
                </a:solidFill>
                <a:latin typeface="Verdana"/>
                <a:cs typeface="Verdana"/>
              </a:rPr>
              <a:t> </a:t>
            </a:r>
            <a:r>
              <a:rPr dirty="0" sz="2400" spc="80">
                <a:solidFill>
                  <a:srgbClr val="F8F5F2"/>
                </a:solidFill>
                <a:latin typeface="Verdana"/>
                <a:cs typeface="Verdana"/>
              </a:rPr>
              <a:t>number</a:t>
            </a:r>
            <a:r>
              <a:rPr dirty="0" sz="2400" spc="-150">
                <a:solidFill>
                  <a:srgbClr val="F8F5F2"/>
                </a:solidFill>
                <a:latin typeface="Verdana"/>
                <a:cs typeface="Verdana"/>
              </a:rPr>
              <a:t> </a:t>
            </a:r>
            <a:r>
              <a:rPr dirty="0" sz="2400">
                <a:solidFill>
                  <a:srgbClr val="F8F5F2"/>
                </a:solidFill>
                <a:latin typeface="Verdana"/>
                <a:cs typeface="Verdana"/>
              </a:rPr>
              <a:t>of</a:t>
            </a:r>
            <a:r>
              <a:rPr dirty="0" sz="2400" spc="-150">
                <a:solidFill>
                  <a:srgbClr val="F8F5F2"/>
                </a:solidFill>
                <a:latin typeface="Verdana"/>
                <a:cs typeface="Verdana"/>
              </a:rPr>
              <a:t> </a:t>
            </a:r>
            <a:r>
              <a:rPr dirty="0" sz="2400">
                <a:solidFill>
                  <a:srgbClr val="F8F5F2"/>
                </a:solidFill>
                <a:latin typeface="Verdana"/>
                <a:cs typeface="Verdana"/>
              </a:rPr>
              <a:t>adults</a:t>
            </a:r>
            <a:r>
              <a:rPr dirty="0" sz="2400" spc="-150">
                <a:solidFill>
                  <a:srgbClr val="F8F5F2"/>
                </a:solidFill>
                <a:latin typeface="Verdana"/>
                <a:cs typeface="Verdana"/>
              </a:rPr>
              <a:t> </a:t>
            </a:r>
            <a:r>
              <a:rPr dirty="0" sz="2400">
                <a:solidFill>
                  <a:srgbClr val="F8F5F2"/>
                </a:solidFill>
                <a:latin typeface="Verdana"/>
                <a:cs typeface="Verdana"/>
              </a:rPr>
              <a:t>in</a:t>
            </a:r>
            <a:r>
              <a:rPr dirty="0" sz="2400" spc="-150">
                <a:solidFill>
                  <a:srgbClr val="F8F5F2"/>
                </a:solidFill>
                <a:latin typeface="Verdana"/>
                <a:cs typeface="Verdana"/>
              </a:rPr>
              <a:t> </a:t>
            </a:r>
            <a:r>
              <a:rPr dirty="0" sz="2400" spc="50">
                <a:solidFill>
                  <a:srgbClr val="F8F5F2"/>
                </a:solidFill>
                <a:latin typeface="Verdana"/>
                <a:cs typeface="Verdana"/>
              </a:rPr>
              <a:t>the</a:t>
            </a:r>
            <a:r>
              <a:rPr dirty="0" sz="2400" spc="-150">
                <a:solidFill>
                  <a:srgbClr val="F8F5F2"/>
                </a:solidFill>
                <a:latin typeface="Verdana"/>
                <a:cs typeface="Verdana"/>
              </a:rPr>
              <a:t> </a:t>
            </a:r>
            <a:r>
              <a:rPr dirty="0" sz="2400" spc="-10">
                <a:solidFill>
                  <a:srgbClr val="F8F5F2"/>
                </a:solidFill>
                <a:latin typeface="Verdana"/>
                <a:cs typeface="Verdana"/>
              </a:rPr>
              <a:t>reservation. </a:t>
            </a:r>
            <a:r>
              <a:rPr dirty="0" sz="2400" spc="-204" b="1">
                <a:solidFill>
                  <a:srgbClr val="FFAD42"/>
                </a:solidFill>
                <a:latin typeface="Verdana"/>
                <a:cs typeface="Verdana"/>
              </a:rPr>
              <a:t>no_of_children</a:t>
            </a:r>
            <a:r>
              <a:rPr dirty="0" sz="2400" spc="-204">
                <a:solidFill>
                  <a:srgbClr val="FFAD42"/>
                </a:solidFill>
                <a:latin typeface="Verdana"/>
                <a:cs typeface="Verdana"/>
              </a:rPr>
              <a:t>:</a:t>
            </a:r>
            <a:r>
              <a:rPr dirty="0" sz="2400" spc="-130">
                <a:solidFill>
                  <a:srgbClr val="FFAD42"/>
                </a:solidFill>
                <a:latin typeface="Verdana"/>
                <a:cs typeface="Verdana"/>
              </a:rPr>
              <a:t> </a:t>
            </a:r>
            <a:r>
              <a:rPr dirty="0" sz="2400">
                <a:solidFill>
                  <a:srgbClr val="F2EEEB"/>
                </a:solidFill>
                <a:latin typeface="Verdana"/>
                <a:cs typeface="Verdana"/>
              </a:rPr>
              <a:t>The</a:t>
            </a:r>
            <a:r>
              <a:rPr dirty="0" sz="2400" spc="-125">
                <a:solidFill>
                  <a:srgbClr val="F2EEEB"/>
                </a:solidFill>
                <a:latin typeface="Verdana"/>
                <a:cs typeface="Verdana"/>
              </a:rPr>
              <a:t> </a:t>
            </a:r>
            <a:r>
              <a:rPr dirty="0" sz="2400" spc="80">
                <a:solidFill>
                  <a:srgbClr val="F2EEEB"/>
                </a:solidFill>
                <a:latin typeface="Verdana"/>
                <a:cs typeface="Verdana"/>
              </a:rPr>
              <a:t>number</a:t>
            </a:r>
            <a:r>
              <a:rPr dirty="0" sz="2400" spc="-125">
                <a:solidFill>
                  <a:srgbClr val="F2EEEB"/>
                </a:solidFill>
                <a:latin typeface="Verdana"/>
                <a:cs typeface="Verdana"/>
              </a:rPr>
              <a:t> </a:t>
            </a:r>
            <a:r>
              <a:rPr dirty="0" sz="2400">
                <a:solidFill>
                  <a:srgbClr val="F2EEEB"/>
                </a:solidFill>
                <a:latin typeface="Verdana"/>
                <a:cs typeface="Verdana"/>
              </a:rPr>
              <a:t>of</a:t>
            </a:r>
            <a:r>
              <a:rPr dirty="0" sz="2400" spc="-125">
                <a:solidFill>
                  <a:srgbClr val="F2EEEB"/>
                </a:solidFill>
                <a:latin typeface="Verdana"/>
                <a:cs typeface="Verdana"/>
              </a:rPr>
              <a:t> </a:t>
            </a:r>
            <a:r>
              <a:rPr dirty="0" sz="2400">
                <a:solidFill>
                  <a:srgbClr val="F2EEEB"/>
                </a:solidFill>
                <a:latin typeface="Verdana"/>
                <a:cs typeface="Verdana"/>
              </a:rPr>
              <a:t>children</a:t>
            </a:r>
            <a:r>
              <a:rPr dirty="0" sz="2400" spc="-125">
                <a:solidFill>
                  <a:srgbClr val="F2EEEB"/>
                </a:solidFill>
                <a:latin typeface="Verdana"/>
                <a:cs typeface="Verdana"/>
              </a:rPr>
              <a:t> </a:t>
            </a:r>
            <a:r>
              <a:rPr dirty="0" sz="2400">
                <a:solidFill>
                  <a:srgbClr val="F2EEEB"/>
                </a:solidFill>
                <a:latin typeface="Verdana"/>
                <a:cs typeface="Verdana"/>
              </a:rPr>
              <a:t>in</a:t>
            </a:r>
            <a:r>
              <a:rPr dirty="0" sz="2400" spc="-125">
                <a:solidFill>
                  <a:srgbClr val="F2EEEB"/>
                </a:solidFill>
                <a:latin typeface="Verdana"/>
                <a:cs typeface="Verdana"/>
              </a:rPr>
              <a:t> </a:t>
            </a:r>
            <a:r>
              <a:rPr dirty="0" sz="2400" spc="50">
                <a:solidFill>
                  <a:srgbClr val="F2EEEB"/>
                </a:solidFill>
                <a:latin typeface="Verdana"/>
                <a:cs typeface="Verdana"/>
              </a:rPr>
              <a:t>the</a:t>
            </a:r>
            <a:r>
              <a:rPr dirty="0" sz="2400" spc="-125">
                <a:solidFill>
                  <a:srgbClr val="F2EEEB"/>
                </a:solidFill>
                <a:latin typeface="Verdana"/>
                <a:cs typeface="Verdana"/>
              </a:rPr>
              <a:t> </a:t>
            </a:r>
            <a:r>
              <a:rPr dirty="0" sz="2400" spc="-10">
                <a:solidFill>
                  <a:srgbClr val="F2EEEB"/>
                </a:solidFill>
                <a:latin typeface="Verdana"/>
                <a:cs typeface="Verdana"/>
              </a:rPr>
              <a:t>reservation. </a:t>
            </a:r>
            <a:r>
              <a:rPr dirty="0" sz="2400" spc="-70" b="1">
                <a:solidFill>
                  <a:srgbClr val="FFAD42"/>
                </a:solidFill>
                <a:latin typeface="Verdana"/>
                <a:cs typeface="Verdana"/>
              </a:rPr>
              <a:t>no_of_weekend_nights</a:t>
            </a:r>
            <a:r>
              <a:rPr dirty="0" sz="2400" spc="-70">
                <a:solidFill>
                  <a:srgbClr val="FFAD42"/>
                </a:solidFill>
                <a:latin typeface="Verdana"/>
                <a:cs typeface="Verdana"/>
              </a:rPr>
              <a:t>:</a:t>
            </a:r>
            <a:r>
              <a:rPr dirty="0" sz="2400">
                <a:solidFill>
                  <a:srgbClr val="FFAD42"/>
                </a:solidFill>
                <a:latin typeface="Verdana"/>
                <a:cs typeface="Verdana"/>
              </a:rPr>
              <a:t>	</a:t>
            </a:r>
            <a:r>
              <a:rPr dirty="0" sz="2400" spc="-25">
                <a:solidFill>
                  <a:srgbClr val="FDFCFA"/>
                </a:solidFill>
                <a:latin typeface="Verdana"/>
                <a:cs typeface="Verdana"/>
              </a:rPr>
              <a:t>The</a:t>
            </a:r>
            <a:r>
              <a:rPr dirty="0" sz="2400">
                <a:solidFill>
                  <a:srgbClr val="FDFCFA"/>
                </a:solidFill>
                <a:latin typeface="Verdana"/>
                <a:cs typeface="Verdana"/>
              </a:rPr>
              <a:t>	</a:t>
            </a:r>
            <a:r>
              <a:rPr dirty="0" sz="2400" spc="70">
                <a:solidFill>
                  <a:srgbClr val="FDFCFA"/>
                </a:solidFill>
                <a:latin typeface="Verdana"/>
                <a:cs typeface="Verdana"/>
              </a:rPr>
              <a:t>number</a:t>
            </a:r>
            <a:r>
              <a:rPr dirty="0" sz="2400">
                <a:solidFill>
                  <a:srgbClr val="FDFCFA"/>
                </a:solidFill>
                <a:latin typeface="Verdana"/>
                <a:cs typeface="Verdana"/>
              </a:rPr>
              <a:t>	</a:t>
            </a:r>
            <a:r>
              <a:rPr dirty="0" sz="2400" spc="-25">
                <a:solidFill>
                  <a:srgbClr val="FDFCFA"/>
                </a:solidFill>
                <a:latin typeface="Verdana"/>
                <a:cs typeface="Verdana"/>
              </a:rPr>
              <a:t>of</a:t>
            </a:r>
            <a:r>
              <a:rPr dirty="0" sz="2400">
                <a:solidFill>
                  <a:srgbClr val="FDFCFA"/>
                </a:solidFill>
                <a:latin typeface="Verdana"/>
                <a:cs typeface="Verdana"/>
              </a:rPr>
              <a:t>	</a:t>
            </a:r>
            <a:r>
              <a:rPr dirty="0" sz="2400" spc="-10">
                <a:solidFill>
                  <a:srgbClr val="FDFCFA"/>
                </a:solidFill>
                <a:latin typeface="Verdana"/>
                <a:cs typeface="Verdana"/>
              </a:rPr>
              <a:t>nights</a:t>
            </a:r>
            <a:r>
              <a:rPr dirty="0" sz="2400">
                <a:solidFill>
                  <a:srgbClr val="FDFCFA"/>
                </a:solidFill>
                <a:latin typeface="Verdana"/>
                <a:cs typeface="Verdana"/>
              </a:rPr>
              <a:t>	</a:t>
            </a:r>
            <a:r>
              <a:rPr dirty="0" sz="2400" spc="-25">
                <a:solidFill>
                  <a:srgbClr val="FDFCFA"/>
                </a:solidFill>
                <a:latin typeface="Verdana"/>
                <a:cs typeface="Verdana"/>
              </a:rPr>
              <a:t>in</a:t>
            </a:r>
            <a:r>
              <a:rPr dirty="0" sz="2400">
                <a:solidFill>
                  <a:srgbClr val="FDFCFA"/>
                </a:solidFill>
                <a:latin typeface="Verdana"/>
                <a:cs typeface="Verdana"/>
              </a:rPr>
              <a:t>	</a:t>
            </a:r>
            <a:r>
              <a:rPr dirty="0" sz="2400" spc="25">
                <a:solidFill>
                  <a:srgbClr val="FDFCFA"/>
                </a:solidFill>
                <a:latin typeface="Verdana"/>
                <a:cs typeface="Verdana"/>
              </a:rPr>
              <a:t>the </a:t>
            </a:r>
            <a:r>
              <a:rPr dirty="0" sz="2400" spc="-25">
                <a:solidFill>
                  <a:srgbClr val="FDFCFA"/>
                </a:solidFill>
                <a:latin typeface="Verdana"/>
                <a:cs typeface="Verdana"/>
              </a:rPr>
              <a:t>reservation</a:t>
            </a:r>
            <a:r>
              <a:rPr dirty="0" sz="2400" spc="-145">
                <a:solidFill>
                  <a:srgbClr val="FDFCFA"/>
                </a:solidFill>
                <a:latin typeface="Verdana"/>
                <a:cs typeface="Verdana"/>
              </a:rPr>
              <a:t> </a:t>
            </a:r>
            <a:r>
              <a:rPr dirty="0" sz="2400">
                <a:solidFill>
                  <a:srgbClr val="FDFCFA"/>
                </a:solidFill>
                <a:latin typeface="Verdana"/>
                <a:cs typeface="Verdana"/>
              </a:rPr>
              <a:t>that</a:t>
            </a:r>
            <a:r>
              <a:rPr dirty="0" sz="2400" spc="-145">
                <a:solidFill>
                  <a:srgbClr val="FDFCFA"/>
                </a:solidFill>
                <a:latin typeface="Verdana"/>
                <a:cs typeface="Verdana"/>
              </a:rPr>
              <a:t> </a:t>
            </a:r>
            <a:r>
              <a:rPr dirty="0" sz="2400" spc="-35">
                <a:solidFill>
                  <a:srgbClr val="FDFCFA"/>
                </a:solidFill>
                <a:latin typeface="Verdana"/>
                <a:cs typeface="Verdana"/>
              </a:rPr>
              <a:t>fall</a:t>
            </a:r>
            <a:r>
              <a:rPr dirty="0" sz="2400" spc="-140">
                <a:solidFill>
                  <a:srgbClr val="FDFCFA"/>
                </a:solidFill>
                <a:latin typeface="Verdana"/>
                <a:cs typeface="Verdana"/>
              </a:rPr>
              <a:t> </a:t>
            </a:r>
            <a:r>
              <a:rPr dirty="0" sz="2400" spc="70">
                <a:solidFill>
                  <a:srgbClr val="FDFCFA"/>
                </a:solidFill>
                <a:latin typeface="Verdana"/>
                <a:cs typeface="Verdana"/>
              </a:rPr>
              <a:t>on</a:t>
            </a:r>
            <a:r>
              <a:rPr dirty="0" sz="2400" spc="-145">
                <a:solidFill>
                  <a:srgbClr val="FDFCFA"/>
                </a:solidFill>
                <a:latin typeface="Verdana"/>
                <a:cs typeface="Verdana"/>
              </a:rPr>
              <a:t> </a:t>
            </a:r>
            <a:r>
              <a:rPr dirty="0" sz="2400" spc="-10">
                <a:solidFill>
                  <a:srgbClr val="FDFCFA"/>
                </a:solidFill>
                <a:latin typeface="Verdana"/>
                <a:cs typeface="Verdana"/>
              </a:rPr>
              <a:t>weekends.</a:t>
            </a:r>
            <a:endParaRPr sz="2400">
              <a:latin typeface="Verdana"/>
              <a:cs typeface="Verdana"/>
            </a:endParaRPr>
          </a:p>
          <a:p>
            <a:pPr marL="389255" marR="5080">
              <a:lnSpc>
                <a:spcPts val="2930"/>
              </a:lnSpc>
              <a:spcBef>
                <a:spcPts val="100"/>
              </a:spcBef>
            </a:pPr>
            <a:r>
              <a:rPr dirty="0" sz="2400" spc="-204" b="1">
                <a:solidFill>
                  <a:srgbClr val="FFAD42"/>
                </a:solidFill>
                <a:latin typeface="Verdana"/>
                <a:cs typeface="Verdana"/>
              </a:rPr>
              <a:t>no_of_week_nights</a:t>
            </a:r>
            <a:r>
              <a:rPr dirty="0" sz="2400" spc="-204">
                <a:solidFill>
                  <a:srgbClr val="FFAD42"/>
                </a:solidFill>
                <a:latin typeface="Verdana"/>
                <a:cs typeface="Verdana"/>
              </a:rPr>
              <a:t>:</a:t>
            </a:r>
            <a:r>
              <a:rPr dirty="0" sz="2400" spc="80">
                <a:solidFill>
                  <a:srgbClr val="FFAD42"/>
                </a:solidFill>
                <a:latin typeface="Verdana"/>
                <a:cs typeface="Verdana"/>
              </a:rPr>
              <a:t> </a:t>
            </a:r>
            <a:r>
              <a:rPr dirty="0" sz="2400">
                <a:solidFill>
                  <a:srgbClr val="FDFCFA"/>
                </a:solidFill>
                <a:latin typeface="Verdana"/>
                <a:cs typeface="Verdana"/>
              </a:rPr>
              <a:t>The</a:t>
            </a:r>
            <a:r>
              <a:rPr dirty="0" sz="2400" spc="85">
                <a:solidFill>
                  <a:srgbClr val="FDFCFA"/>
                </a:solidFill>
                <a:latin typeface="Verdana"/>
                <a:cs typeface="Verdana"/>
              </a:rPr>
              <a:t> </a:t>
            </a:r>
            <a:r>
              <a:rPr dirty="0" sz="2400" spc="80">
                <a:solidFill>
                  <a:srgbClr val="FDFCFA"/>
                </a:solidFill>
                <a:latin typeface="Verdana"/>
                <a:cs typeface="Verdana"/>
              </a:rPr>
              <a:t>number </a:t>
            </a:r>
            <a:r>
              <a:rPr dirty="0" sz="2400">
                <a:solidFill>
                  <a:srgbClr val="FDFCFA"/>
                </a:solidFill>
                <a:latin typeface="Verdana"/>
                <a:cs typeface="Verdana"/>
              </a:rPr>
              <a:t>of</a:t>
            </a:r>
            <a:r>
              <a:rPr dirty="0" sz="2400" spc="85">
                <a:solidFill>
                  <a:srgbClr val="FDFCFA"/>
                </a:solidFill>
                <a:latin typeface="Verdana"/>
                <a:cs typeface="Verdana"/>
              </a:rPr>
              <a:t> </a:t>
            </a:r>
            <a:r>
              <a:rPr dirty="0" sz="2400">
                <a:solidFill>
                  <a:srgbClr val="FDFCFA"/>
                </a:solidFill>
                <a:latin typeface="Verdana"/>
                <a:cs typeface="Verdana"/>
              </a:rPr>
              <a:t>nights</a:t>
            </a:r>
            <a:r>
              <a:rPr dirty="0" sz="2400" spc="80">
                <a:solidFill>
                  <a:srgbClr val="FDFCFA"/>
                </a:solidFill>
                <a:latin typeface="Verdana"/>
                <a:cs typeface="Verdana"/>
              </a:rPr>
              <a:t> </a:t>
            </a:r>
            <a:r>
              <a:rPr dirty="0" sz="2400">
                <a:solidFill>
                  <a:srgbClr val="FDFCFA"/>
                </a:solidFill>
                <a:latin typeface="Verdana"/>
                <a:cs typeface="Verdana"/>
              </a:rPr>
              <a:t>in</a:t>
            </a:r>
            <a:r>
              <a:rPr dirty="0" sz="2400" spc="85">
                <a:solidFill>
                  <a:srgbClr val="FDFCFA"/>
                </a:solidFill>
                <a:latin typeface="Verdana"/>
                <a:cs typeface="Verdana"/>
              </a:rPr>
              <a:t> </a:t>
            </a:r>
            <a:r>
              <a:rPr dirty="0" sz="2400" spc="50">
                <a:solidFill>
                  <a:srgbClr val="FDFCFA"/>
                </a:solidFill>
                <a:latin typeface="Verdana"/>
                <a:cs typeface="Verdana"/>
              </a:rPr>
              <a:t>the</a:t>
            </a:r>
            <a:r>
              <a:rPr dirty="0" sz="2400" spc="80">
                <a:solidFill>
                  <a:srgbClr val="FDFCFA"/>
                </a:solidFill>
                <a:latin typeface="Verdana"/>
                <a:cs typeface="Verdana"/>
              </a:rPr>
              <a:t> </a:t>
            </a:r>
            <a:r>
              <a:rPr dirty="0" sz="2400" spc="-10">
                <a:solidFill>
                  <a:srgbClr val="FDFCFA"/>
                </a:solidFill>
                <a:latin typeface="Verdana"/>
                <a:cs typeface="Verdana"/>
              </a:rPr>
              <a:t>reservation </a:t>
            </a:r>
            <a:r>
              <a:rPr dirty="0" sz="2400">
                <a:solidFill>
                  <a:srgbClr val="FDFCFA"/>
                </a:solidFill>
                <a:latin typeface="Verdana"/>
                <a:cs typeface="Verdana"/>
              </a:rPr>
              <a:t>that</a:t>
            </a:r>
            <a:r>
              <a:rPr dirty="0" sz="2400" spc="-155">
                <a:solidFill>
                  <a:srgbClr val="FDFCFA"/>
                </a:solidFill>
                <a:latin typeface="Verdana"/>
                <a:cs typeface="Verdana"/>
              </a:rPr>
              <a:t> </a:t>
            </a:r>
            <a:r>
              <a:rPr dirty="0" sz="2400" spc="-35">
                <a:solidFill>
                  <a:srgbClr val="FDFCFA"/>
                </a:solidFill>
                <a:latin typeface="Verdana"/>
                <a:cs typeface="Verdana"/>
              </a:rPr>
              <a:t>fall</a:t>
            </a:r>
            <a:r>
              <a:rPr dirty="0" sz="2400" spc="-155">
                <a:solidFill>
                  <a:srgbClr val="FDFCFA"/>
                </a:solidFill>
                <a:latin typeface="Verdana"/>
                <a:cs typeface="Verdana"/>
              </a:rPr>
              <a:t> </a:t>
            </a:r>
            <a:r>
              <a:rPr dirty="0" sz="2400" spc="70">
                <a:solidFill>
                  <a:srgbClr val="FDFCFA"/>
                </a:solidFill>
                <a:latin typeface="Verdana"/>
                <a:cs typeface="Verdana"/>
              </a:rPr>
              <a:t>on</a:t>
            </a:r>
            <a:r>
              <a:rPr dirty="0" sz="2400" spc="-150">
                <a:solidFill>
                  <a:srgbClr val="FDFCFA"/>
                </a:solidFill>
                <a:latin typeface="Verdana"/>
                <a:cs typeface="Verdana"/>
              </a:rPr>
              <a:t> </a:t>
            </a:r>
            <a:r>
              <a:rPr dirty="0" sz="2400" spc="-10">
                <a:solidFill>
                  <a:srgbClr val="FDFCFA"/>
                </a:solidFill>
                <a:latin typeface="Verdana"/>
                <a:cs typeface="Verdana"/>
              </a:rPr>
              <a:t>weekdays.</a:t>
            </a:r>
            <a:endParaRPr sz="2400">
              <a:latin typeface="Verdana"/>
              <a:cs typeface="Verdana"/>
            </a:endParaRPr>
          </a:p>
          <a:p>
            <a:pPr marL="389255">
              <a:lnSpc>
                <a:spcPts val="2740"/>
              </a:lnSpc>
            </a:pPr>
            <a:r>
              <a:rPr dirty="0" sz="2400" spc="-210" b="1">
                <a:solidFill>
                  <a:srgbClr val="FFAD42"/>
                </a:solidFill>
                <a:latin typeface="Verdana"/>
                <a:cs typeface="Verdana"/>
              </a:rPr>
              <a:t>type_of_meal_plan</a:t>
            </a:r>
            <a:r>
              <a:rPr dirty="0" sz="2400" spc="-210">
                <a:solidFill>
                  <a:srgbClr val="FFAD42"/>
                </a:solidFill>
                <a:latin typeface="Verdana"/>
                <a:cs typeface="Verdana"/>
              </a:rPr>
              <a:t>:</a:t>
            </a:r>
            <a:r>
              <a:rPr dirty="0" sz="2400" spc="-90">
                <a:solidFill>
                  <a:srgbClr val="FFAD42"/>
                </a:solidFill>
                <a:latin typeface="Verdana"/>
                <a:cs typeface="Verdana"/>
              </a:rPr>
              <a:t> </a:t>
            </a:r>
            <a:r>
              <a:rPr dirty="0" sz="2400">
                <a:solidFill>
                  <a:srgbClr val="FBF9F5"/>
                </a:solidFill>
                <a:latin typeface="Verdana"/>
                <a:cs typeface="Verdana"/>
              </a:rPr>
              <a:t>The</a:t>
            </a:r>
            <a:r>
              <a:rPr dirty="0" sz="2400" spc="-85">
                <a:solidFill>
                  <a:srgbClr val="FBF9F5"/>
                </a:solidFill>
                <a:latin typeface="Verdana"/>
                <a:cs typeface="Verdana"/>
              </a:rPr>
              <a:t> </a:t>
            </a:r>
            <a:r>
              <a:rPr dirty="0" sz="2400">
                <a:solidFill>
                  <a:srgbClr val="FBF9F5"/>
                </a:solidFill>
                <a:latin typeface="Verdana"/>
                <a:cs typeface="Verdana"/>
              </a:rPr>
              <a:t>meal</a:t>
            </a:r>
            <a:r>
              <a:rPr dirty="0" sz="2400" spc="-85">
                <a:solidFill>
                  <a:srgbClr val="FBF9F5"/>
                </a:solidFill>
                <a:latin typeface="Verdana"/>
                <a:cs typeface="Verdana"/>
              </a:rPr>
              <a:t> </a:t>
            </a:r>
            <a:r>
              <a:rPr dirty="0" sz="2400">
                <a:solidFill>
                  <a:srgbClr val="FBF9F5"/>
                </a:solidFill>
                <a:latin typeface="Verdana"/>
                <a:cs typeface="Verdana"/>
              </a:rPr>
              <a:t>plan</a:t>
            </a:r>
            <a:r>
              <a:rPr dirty="0" sz="2400" spc="-85">
                <a:solidFill>
                  <a:srgbClr val="FBF9F5"/>
                </a:solidFill>
                <a:latin typeface="Verdana"/>
                <a:cs typeface="Verdana"/>
              </a:rPr>
              <a:t> </a:t>
            </a:r>
            <a:r>
              <a:rPr dirty="0" sz="2400">
                <a:solidFill>
                  <a:srgbClr val="FBF9F5"/>
                </a:solidFill>
                <a:latin typeface="Verdana"/>
                <a:cs typeface="Verdana"/>
              </a:rPr>
              <a:t>chosen</a:t>
            </a:r>
            <a:r>
              <a:rPr dirty="0" sz="2400" spc="-90">
                <a:solidFill>
                  <a:srgbClr val="FBF9F5"/>
                </a:solidFill>
                <a:latin typeface="Verdana"/>
                <a:cs typeface="Verdana"/>
              </a:rPr>
              <a:t> </a:t>
            </a:r>
            <a:r>
              <a:rPr dirty="0" sz="2400" spc="-10">
                <a:solidFill>
                  <a:srgbClr val="FBF9F5"/>
                </a:solidFill>
                <a:latin typeface="Verdana"/>
                <a:cs typeface="Verdana"/>
              </a:rPr>
              <a:t>by</a:t>
            </a:r>
            <a:r>
              <a:rPr dirty="0" sz="2400" spc="-85">
                <a:solidFill>
                  <a:srgbClr val="FBF9F5"/>
                </a:solidFill>
                <a:latin typeface="Verdana"/>
                <a:cs typeface="Verdana"/>
              </a:rPr>
              <a:t> </a:t>
            </a:r>
            <a:r>
              <a:rPr dirty="0" sz="2400" spc="50">
                <a:solidFill>
                  <a:srgbClr val="FBF9F5"/>
                </a:solidFill>
                <a:latin typeface="Verdana"/>
                <a:cs typeface="Verdana"/>
              </a:rPr>
              <a:t>the</a:t>
            </a:r>
            <a:r>
              <a:rPr dirty="0" sz="2400" spc="-85">
                <a:solidFill>
                  <a:srgbClr val="FBF9F5"/>
                </a:solidFill>
                <a:latin typeface="Verdana"/>
                <a:cs typeface="Verdana"/>
              </a:rPr>
              <a:t> </a:t>
            </a:r>
            <a:r>
              <a:rPr dirty="0" sz="2400" spc="-10">
                <a:solidFill>
                  <a:srgbClr val="FBF9F5"/>
                </a:solidFill>
                <a:latin typeface="Verdana"/>
                <a:cs typeface="Verdana"/>
              </a:rPr>
              <a:t>guests</a:t>
            </a:r>
            <a:r>
              <a:rPr dirty="0" sz="2400" spc="-10">
                <a:solidFill>
                  <a:srgbClr val="FFAD42"/>
                </a:solidFill>
                <a:latin typeface="Verdana"/>
                <a:cs typeface="Verdana"/>
              </a:rPr>
              <a:t>.</a:t>
            </a:r>
            <a:endParaRPr sz="2400">
              <a:latin typeface="Verdana"/>
              <a:cs typeface="Verdana"/>
            </a:endParaRPr>
          </a:p>
          <a:p>
            <a:pPr marL="389255" marR="5080">
              <a:lnSpc>
                <a:spcPts val="2930"/>
              </a:lnSpc>
              <a:spcBef>
                <a:spcPts val="100"/>
              </a:spcBef>
              <a:tabLst>
                <a:tab pos="3918585" algn="l"/>
                <a:tab pos="4719320" algn="l"/>
                <a:tab pos="5633085" algn="l"/>
                <a:tab pos="6160135" algn="l"/>
                <a:tab pos="7222490" algn="l"/>
                <a:tab pos="8778875" algn="l"/>
                <a:tab pos="9380220" algn="l"/>
              </a:tabLst>
            </a:pPr>
            <a:r>
              <a:rPr dirty="0" sz="2400" spc="-90" b="1">
                <a:solidFill>
                  <a:srgbClr val="FFAD42"/>
                </a:solidFill>
                <a:latin typeface="Verdana"/>
                <a:cs typeface="Verdana"/>
              </a:rPr>
              <a:t>room_type_reserved</a:t>
            </a:r>
            <a:r>
              <a:rPr dirty="0" sz="2400" spc="-90">
                <a:solidFill>
                  <a:srgbClr val="FFAD42"/>
                </a:solidFill>
                <a:latin typeface="Verdana"/>
                <a:cs typeface="Verdana"/>
              </a:rPr>
              <a:t>:</a:t>
            </a:r>
            <a:r>
              <a:rPr dirty="0" sz="2400">
                <a:solidFill>
                  <a:srgbClr val="FFAD42"/>
                </a:solidFill>
                <a:latin typeface="Verdana"/>
                <a:cs typeface="Verdana"/>
              </a:rPr>
              <a:t>	</a:t>
            </a:r>
            <a:r>
              <a:rPr dirty="0" sz="2400" spc="-25">
                <a:solidFill>
                  <a:srgbClr val="F4EEE9"/>
                </a:solidFill>
                <a:latin typeface="Verdana"/>
                <a:cs typeface="Verdana"/>
              </a:rPr>
              <a:t>The</a:t>
            </a:r>
            <a:r>
              <a:rPr dirty="0" sz="2400">
                <a:solidFill>
                  <a:srgbClr val="F4EEE9"/>
                </a:solidFill>
                <a:latin typeface="Verdana"/>
                <a:cs typeface="Verdana"/>
              </a:rPr>
              <a:t>	</a:t>
            </a:r>
            <a:r>
              <a:rPr dirty="0" sz="2400" spc="-20">
                <a:solidFill>
                  <a:srgbClr val="F4EEE9"/>
                </a:solidFill>
                <a:latin typeface="Verdana"/>
                <a:cs typeface="Verdana"/>
              </a:rPr>
              <a:t>type</a:t>
            </a:r>
            <a:r>
              <a:rPr dirty="0" sz="2400">
                <a:solidFill>
                  <a:srgbClr val="F4EEE9"/>
                </a:solidFill>
                <a:latin typeface="Verdana"/>
                <a:cs typeface="Verdana"/>
              </a:rPr>
              <a:t>	</a:t>
            </a:r>
            <a:r>
              <a:rPr dirty="0" sz="2400" spc="-25">
                <a:solidFill>
                  <a:srgbClr val="F4EEE9"/>
                </a:solidFill>
                <a:latin typeface="Verdana"/>
                <a:cs typeface="Verdana"/>
              </a:rPr>
              <a:t>of</a:t>
            </a:r>
            <a:r>
              <a:rPr dirty="0" sz="2400">
                <a:solidFill>
                  <a:srgbClr val="F4EEE9"/>
                </a:solidFill>
                <a:latin typeface="Verdana"/>
                <a:cs typeface="Verdana"/>
              </a:rPr>
              <a:t>	</a:t>
            </a:r>
            <a:r>
              <a:rPr dirty="0" sz="2400" spc="30">
                <a:solidFill>
                  <a:srgbClr val="F4EEE9"/>
                </a:solidFill>
                <a:latin typeface="Verdana"/>
                <a:cs typeface="Verdana"/>
              </a:rPr>
              <a:t>room</a:t>
            </a:r>
            <a:r>
              <a:rPr dirty="0" sz="2400">
                <a:solidFill>
                  <a:srgbClr val="F4EEE9"/>
                </a:solidFill>
                <a:latin typeface="Verdana"/>
                <a:cs typeface="Verdana"/>
              </a:rPr>
              <a:t>	</a:t>
            </a:r>
            <a:r>
              <a:rPr dirty="0" sz="2400" spc="-10">
                <a:solidFill>
                  <a:srgbClr val="F4EEE9"/>
                </a:solidFill>
                <a:latin typeface="Verdana"/>
                <a:cs typeface="Verdana"/>
              </a:rPr>
              <a:t>reserved</a:t>
            </a:r>
            <a:r>
              <a:rPr dirty="0" sz="2400">
                <a:solidFill>
                  <a:srgbClr val="F4EEE9"/>
                </a:solidFill>
                <a:latin typeface="Verdana"/>
                <a:cs typeface="Verdana"/>
              </a:rPr>
              <a:t>	</a:t>
            </a:r>
            <a:r>
              <a:rPr dirty="0" sz="2400" spc="-25">
                <a:solidFill>
                  <a:srgbClr val="F4EEE9"/>
                </a:solidFill>
                <a:latin typeface="Verdana"/>
                <a:cs typeface="Verdana"/>
              </a:rPr>
              <a:t>by</a:t>
            </a:r>
            <a:r>
              <a:rPr dirty="0" sz="2400">
                <a:solidFill>
                  <a:srgbClr val="F4EEE9"/>
                </a:solidFill>
                <a:latin typeface="Verdana"/>
                <a:cs typeface="Verdana"/>
              </a:rPr>
              <a:t>	</a:t>
            </a:r>
            <a:r>
              <a:rPr dirty="0" sz="2400" spc="25">
                <a:solidFill>
                  <a:srgbClr val="F4EEE9"/>
                </a:solidFill>
                <a:latin typeface="Verdana"/>
                <a:cs typeface="Verdana"/>
              </a:rPr>
              <a:t>the </a:t>
            </a:r>
            <a:r>
              <a:rPr dirty="0" sz="2400" spc="-10">
                <a:solidFill>
                  <a:srgbClr val="F4EEE9"/>
                </a:solidFill>
                <a:latin typeface="Verdana"/>
                <a:cs typeface="Verdana"/>
              </a:rPr>
              <a:t>guests.</a:t>
            </a:r>
            <a:endParaRPr sz="2400">
              <a:latin typeface="Verdana"/>
              <a:cs typeface="Verdana"/>
            </a:endParaRPr>
          </a:p>
          <a:p>
            <a:pPr marL="389255">
              <a:lnSpc>
                <a:spcPts val="2800"/>
              </a:lnSpc>
            </a:pPr>
            <a:r>
              <a:rPr dirty="0" sz="2400" spc="-195" b="1">
                <a:solidFill>
                  <a:srgbClr val="FFAD42"/>
                </a:solidFill>
                <a:latin typeface="Verdana"/>
                <a:cs typeface="Verdana"/>
              </a:rPr>
              <a:t>lead_time</a:t>
            </a:r>
            <a:r>
              <a:rPr dirty="0" sz="2400" spc="-195">
                <a:solidFill>
                  <a:srgbClr val="FFAD42"/>
                </a:solidFill>
                <a:latin typeface="Verdana"/>
                <a:cs typeface="Verdana"/>
              </a:rPr>
              <a:t>:</a:t>
            </a:r>
            <a:r>
              <a:rPr dirty="0" sz="2400" spc="-185">
                <a:solidFill>
                  <a:srgbClr val="FFAD42"/>
                </a:solidFill>
                <a:latin typeface="Verdana"/>
                <a:cs typeface="Verdana"/>
              </a:rPr>
              <a:t> </a:t>
            </a:r>
            <a:r>
              <a:rPr dirty="0" sz="2400">
                <a:solidFill>
                  <a:srgbClr val="F4EFEF"/>
                </a:solidFill>
                <a:latin typeface="Verdana"/>
                <a:cs typeface="Verdana"/>
              </a:rPr>
              <a:t>The</a:t>
            </a:r>
            <a:r>
              <a:rPr dirty="0" sz="2400" spc="-185">
                <a:solidFill>
                  <a:srgbClr val="F4EFEF"/>
                </a:solidFill>
                <a:latin typeface="Verdana"/>
                <a:cs typeface="Verdana"/>
              </a:rPr>
              <a:t> </a:t>
            </a:r>
            <a:r>
              <a:rPr dirty="0" sz="2400" spc="80">
                <a:solidFill>
                  <a:srgbClr val="F4EFEF"/>
                </a:solidFill>
                <a:latin typeface="Verdana"/>
                <a:cs typeface="Verdana"/>
              </a:rPr>
              <a:t>number</a:t>
            </a:r>
            <a:r>
              <a:rPr dirty="0" sz="2400" spc="-185">
                <a:solidFill>
                  <a:srgbClr val="F4EFEF"/>
                </a:solidFill>
                <a:latin typeface="Verdana"/>
                <a:cs typeface="Verdana"/>
              </a:rPr>
              <a:t> </a:t>
            </a:r>
            <a:r>
              <a:rPr dirty="0" sz="2400">
                <a:solidFill>
                  <a:srgbClr val="F4EFEF"/>
                </a:solidFill>
                <a:latin typeface="Verdana"/>
                <a:cs typeface="Verdana"/>
              </a:rPr>
              <a:t>of</a:t>
            </a:r>
            <a:r>
              <a:rPr dirty="0" sz="2400" spc="-185">
                <a:solidFill>
                  <a:srgbClr val="F4EFEF"/>
                </a:solidFill>
                <a:latin typeface="Verdana"/>
                <a:cs typeface="Verdana"/>
              </a:rPr>
              <a:t> </a:t>
            </a:r>
            <a:r>
              <a:rPr dirty="0" sz="2400" spc="-35">
                <a:solidFill>
                  <a:srgbClr val="F4EFEF"/>
                </a:solidFill>
                <a:latin typeface="Verdana"/>
                <a:cs typeface="Verdana"/>
              </a:rPr>
              <a:t>days</a:t>
            </a:r>
            <a:r>
              <a:rPr dirty="0" sz="2400" spc="-185">
                <a:solidFill>
                  <a:srgbClr val="F4EFEF"/>
                </a:solidFill>
                <a:latin typeface="Verdana"/>
                <a:cs typeface="Verdana"/>
              </a:rPr>
              <a:t> </a:t>
            </a:r>
            <a:r>
              <a:rPr dirty="0" sz="2400" spc="60">
                <a:solidFill>
                  <a:srgbClr val="F4EFEF"/>
                </a:solidFill>
                <a:latin typeface="Verdana"/>
                <a:cs typeface="Verdana"/>
              </a:rPr>
              <a:t>between</a:t>
            </a:r>
            <a:r>
              <a:rPr dirty="0" sz="2400" spc="-185">
                <a:solidFill>
                  <a:srgbClr val="F4EFEF"/>
                </a:solidFill>
                <a:latin typeface="Verdana"/>
                <a:cs typeface="Verdana"/>
              </a:rPr>
              <a:t> </a:t>
            </a:r>
            <a:r>
              <a:rPr dirty="0" sz="2400" spc="65">
                <a:solidFill>
                  <a:srgbClr val="F4EFEF"/>
                </a:solidFill>
                <a:latin typeface="Verdana"/>
                <a:cs typeface="Verdana"/>
              </a:rPr>
              <a:t>booking</a:t>
            </a:r>
            <a:r>
              <a:rPr dirty="0" sz="2400" spc="-180">
                <a:solidFill>
                  <a:srgbClr val="F4EFEF"/>
                </a:solidFill>
                <a:latin typeface="Verdana"/>
                <a:cs typeface="Verdana"/>
              </a:rPr>
              <a:t> </a:t>
            </a:r>
            <a:r>
              <a:rPr dirty="0" sz="2400" spc="70">
                <a:solidFill>
                  <a:srgbClr val="F4EFEF"/>
                </a:solidFill>
                <a:latin typeface="Verdana"/>
                <a:cs typeface="Verdana"/>
              </a:rPr>
              <a:t>and</a:t>
            </a:r>
            <a:r>
              <a:rPr dirty="0" sz="2400" spc="-185">
                <a:solidFill>
                  <a:srgbClr val="F4EFEF"/>
                </a:solidFill>
                <a:latin typeface="Verdana"/>
                <a:cs typeface="Verdana"/>
              </a:rPr>
              <a:t> </a:t>
            </a:r>
            <a:r>
              <a:rPr dirty="0" sz="2400" spc="-10">
                <a:solidFill>
                  <a:srgbClr val="F4EFEF"/>
                </a:solidFill>
                <a:latin typeface="Verdana"/>
                <a:cs typeface="Verdana"/>
              </a:rPr>
              <a:t>arrival.</a:t>
            </a:r>
            <a:endParaRPr sz="2400">
              <a:latin typeface="Verdana"/>
              <a:cs typeface="Verdana"/>
            </a:endParaRPr>
          </a:p>
          <a:p>
            <a:pPr marL="389255">
              <a:lnSpc>
                <a:spcPts val="2865"/>
              </a:lnSpc>
            </a:pPr>
            <a:r>
              <a:rPr dirty="0" sz="2400" spc="-210" b="1">
                <a:solidFill>
                  <a:srgbClr val="FFAD42"/>
                </a:solidFill>
                <a:latin typeface="Verdana"/>
                <a:cs typeface="Verdana"/>
              </a:rPr>
              <a:t>arrival_date</a:t>
            </a:r>
            <a:r>
              <a:rPr dirty="0" sz="2400" spc="-210">
                <a:solidFill>
                  <a:srgbClr val="FFAD42"/>
                </a:solidFill>
                <a:latin typeface="Verdana"/>
                <a:cs typeface="Verdana"/>
              </a:rPr>
              <a:t>:</a:t>
            </a:r>
            <a:r>
              <a:rPr dirty="0" sz="2400" spc="-165">
                <a:solidFill>
                  <a:srgbClr val="FFAD42"/>
                </a:solidFill>
                <a:latin typeface="Verdana"/>
                <a:cs typeface="Verdana"/>
              </a:rPr>
              <a:t> </a:t>
            </a:r>
            <a:r>
              <a:rPr dirty="0" sz="2400">
                <a:solidFill>
                  <a:srgbClr val="F2EDEA"/>
                </a:solidFill>
                <a:latin typeface="Verdana"/>
                <a:cs typeface="Verdana"/>
              </a:rPr>
              <a:t>The</a:t>
            </a:r>
            <a:r>
              <a:rPr dirty="0" sz="2400" spc="-150">
                <a:solidFill>
                  <a:srgbClr val="F2EDEA"/>
                </a:solidFill>
                <a:latin typeface="Verdana"/>
                <a:cs typeface="Verdana"/>
              </a:rPr>
              <a:t> </a:t>
            </a:r>
            <a:r>
              <a:rPr dirty="0" sz="2400">
                <a:solidFill>
                  <a:srgbClr val="F2EDEA"/>
                </a:solidFill>
                <a:latin typeface="Verdana"/>
                <a:cs typeface="Verdana"/>
              </a:rPr>
              <a:t>date</a:t>
            </a:r>
            <a:r>
              <a:rPr dirty="0" sz="2400" spc="-155">
                <a:solidFill>
                  <a:srgbClr val="F2EDEA"/>
                </a:solidFill>
                <a:latin typeface="Verdana"/>
                <a:cs typeface="Verdana"/>
              </a:rPr>
              <a:t> </a:t>
            </a:r>
            <a:r>
              <a:rPr dirty="0" sz="2400">
                <a:solidFill>
                  <a:srgbClr val="F2EDEA"/>
                </a:solidFill>
                <a:latin typeface="Verdana"/>
                <a:cs typeface="Verdana"/>
              </a:rPr>
              <a:t>of</a:t>
            </a:r>
            <a:r>
              <a:rPr dirty="0" sz="2400" spc="-150">
                <a:solidFill>
                  <a:srgbClr val="F2EDEA"/>
                </a:solidFill>
                <a:latin typeface="Verdana"/>
                <a:cs typeface="Verdana"/>
              </a:rPr>
              <a:t> </a:t>
            </a:r>
            <a:r>
              <a:rPr dirty="0" sz="2400" spc="-10">
                <a:solidFill>
                  <a:srgbClr val="F2EDEA"/>
                </a:solidFill>
                <a:latin typeface="Verdana"/>
                <a:cs typeface="Verdana"/>
              </a:rPr>
              <a:t>arrival</a:t>
            </a:r>
            <a:r>
              <a:rPr dirty="0" sz="2400" spc="-10">
                <a:solidFill>
                  <a:srgbClr val="FFAD42"/>
                </a:solidFill>
                <a:latin typeface="Verdana"/>
                <a:cs typeface="Verdana"/>
              </a:rPr>
              <a:t>.</a:t>
            </a:r>
            <a:endParaRPr sz="2400">
              <a:latin typeface="Verdana"/>
              <a:cs typeface="Verdana"/>
            </a:endParaRPr>
          </a:p>
          <a:p>
            <a:pPr marL="389255" marR="5080">
              <a:lnSpc>
                <a:spcPts val="2930"/>
              </a:lnSpc>
              <a:spcBef>
                <a:spcPts val="105"/>
              </a:spcBef>
              <a:tabLst>
                <a:tab pos="4222115" algn="l"/>
                <a:tab pos="4957445" algn="l"/>
                <a:tab pos="6240780" algn="l"/>
                <a:tab pos="7798434" algn="l"/>
                <a:tab pos="8274684" algn="l"/>
                <a:tab pos="9380220" algn="l"/>
              </a:tabLst>
            </a:pPr>
            <a:r>
              <a:rPr dirty="0" sz="2400" spc="-85" b="1">
                <a:solidFill>
                  <a:srgbClr val="FFAD42"/>
                </a:solidFill>
                <a:latin typeface="Verdana"/>
                <a:cs typeface="Verdana"/>
              </a:rPr>
              <a:t>market_segment_type</a:t>
            </a:r>
            <a:r>
              <a:rPr dirty="0" sz="2400" spc="-85">
                <a:solidFill>
                  <a:srgbClr val="FFAD42"/>
                </a:solidFill>
                <a:latin typeface="Verdana"/>
                <a:cs typeface="Verdana"/>
              </a:rPr>
              <a:t>:</a:t>
            </a:r>
            <a:r>
              <a:rPr dirty="0" sz="2400">
                <a:solidFill>
                  <a:srgbClr val="FFAD42"/>
                </a:solidFill>
                <a:latin typeface="Verdana"/>
                <a:cs typeface="Verdana"/>
              </a:rPr>
              <a:t>	</a:t>
            </a:r>
            <a:r>
              <a:rPr dirty="0" sz="2400" spc="-25">
                <a:solidFill>
                  <a:srgbClr val="F4EDE9"/>
                </a:solidFill>
                <a:latin typeface="Verdana"/>
                <a:cs typeface="Verdana"/>
              </a:rPr>
              <a:t>The</a:t>
            </a:r>
            <a:r>
              <a:rPr dirty="0" sz="2400">
                <a:solidFill>
                  <a:srgbClr val="F4EDE9"/>
                </a:solidFill>
                <a:latin typeface="Verdana"/>
                <a:cs typeface="Verdana"/>
              </a:rPr>
              <a:t>	</a:t>
            </a:r>
            <a:r>
              <a:rPr dirty="0" sz="2400" spc="-10">
                <a:solidFill>
                  <a:srgbClr val="F4EDE9"/>
                </a:solidFill>
                <a:latin typeface="Verdana"/>
                <a:cs typeface="Verdana"/>
              </a:rPr>
              <a:t>market</a:t>
            </a:r>
            <a:r>
              <a:rPr dirty="0" sz="2400">
                <a:solidFill>
                  <a:srgbClr val="F4EDE9"/>
                </a:solidFill>
                <a:latin typeface="Verdana"/>
                <a:cs typeface="Verdana"/>
              </a:rPr>
              <a:t>	</a:t>
            </a:r>
            <a:r>
              <a:rPr dirty="0" sz="2400" spc="55">
                <a:solidFill>
                  <a:srgbClr val="F4EDE9"/>
                </a:solidFill>
                <a:latin typeface="Verdana"/>
                <a:cs typeface="Verdana"/>
              </a:rPr>
              <a:t>segment</a:t>
            </a:r>
            <a:r>
              <a:rPr dirty="0" sz="2400">
                <a:solidFill>
                  <a:srgbClr val="F4EDE9"/>
                </a:solidFill>
                <a:latin typeface="Verdana"/>
                <a:cs typeface="Verdana"/>
              </a:rPr>
              <a:t>	</a:t>
            </a:r>
            <a:r>
              <a:rPr dirty="0" sz="2400" spc="-25">
                <a:solidFill>
                  <a:srgbClr val="F4EDE9"/>
                </a:solidFill>
                <a:latin typeface="Verdana"/>
                <a:cs typeface="Verdana"/>
              </a:rPr>
              <a:t>to</a:t>
            </a:r>
            <a:r>
              <a:rPr dirty="0" sz="2400">
                <a:solidFill>
                  <a:srgbClr val="F4EDE9"/>
                </a:solidFill>
                <a:latin typeface="Verdana"/>
                <a:cs typeface="Verdana"/>
              </a:rPr>
              <a:t>	</a:t>
            </a:r>
            <a:r>
              <a:rPr dirty="0" sz="2400" spc="75">
                <a:solidFill>
                  <a:srgbClr val="F4EDE9"/>
                </a:solidFill>
                <a:latin typeface="Verdana"/>
                <a:cs typeface="Verdana"/>
              </a:rPr>
              <a:t>which</a:t>
            </a:r>
            <a:r>
              <a:rPr dirty="0" sz="2400">
                <a:solidFill>
                  <a:srgbClr val="F4EDE9"/>
                </a:solidFill>
                <a:latin typeface="Verdana"/>
                <a:cs typeface="Verdana"/>
              </a:rPr>
              <a:t>	</a:t>
            </a:r>
            <a:r>
              <a:rPr dirty="0" sz="2400" spc="25">
                <a:solidFill>
                  <a:srgbClr val="F4EDE9"/>
                </a:solidFill>
                <a:latin typeface="Verdana"/>
                <a:cs typeface="Verdana"/>
              </a:rPr>
              <a:t>the </a:t>
            </a:r>
            <a:r>
              <a:rPr dirty="0" sz="2400" spc="-25">
                <a:solidFill>
                  <a:srgbClr val="F4EDE9"/>
                </a:solidFill>
                <a:latin typeface="Verdana"/>
                <a:cs typeface="Verdana"/>
              </a:rPr>
              <a:t>reservation</a:t>
            </a:r>
            <a:r>
              <a:rPr dirty="0" sz="2400" spc="-114">
                <a:solidFill>
                  <a:srgbClr val="F4EDE9"/>
                </a:solidFill>
                <a:latin typeface="Verdana"/>
                <a:cs typeface="Verdana"/>
              </a:rPr>
              <a:t> </a:t>
            </a:r>
            <a:r>
              <a:rPr dirty="0" sz="2400" spc="-10">
                <a:solidFill>
                  <a:srgbClr val="F4EDE9"/>
                </a:solidFill>
                <a:latin typeface="Verdana"/>
                <a:cs typeface="Verdana"/>
              </a:rPr>
              <a:t>belongs.</a:t>
            </a:r>
            <a:endParaRPr sz="2400">
              <a:latin typeface="Verdana"/>
              <a:cs typeface="Verdana"/>
            </a:endParaRPr>
          </a:p>
          <a:p>
            <a:pPr marL="389255" marR="5080">
              <a:lnSpc>
                <a:spcPts val="2850"/>
              </a:lnSpc>
              <a:spcBef>
                <a:spcPts val="50"/>
              </a:spcBef>
              <a:tabLst>
                <a:tab pos="3874770" algn="l"/>
                <a:tab pos="4664075" algn="l"/>
                <a:tab pos="6096635" algn="l"/>
                <a:tab pos="7084059" algn="l"/>
                <a:tab pos="7820659" algn="l"/>
                <a:tab pos="8870950" algn="l"/>
                <a:tab pos="9380220" algn="l"/>
              </a:tabLst>
            </a:pPr>
            <a:r>
              <a:rPr dirty="0" sz="2400" spc="-105" b="1">
                <a:solidFill>
                  <a:srgbClr val="FFAD42"/>
                </a:solidFill>
                <a:latin typeface="Verdana"/>
                <a:cs typeface="Verdana"/>
              </a:rPr>
              <a:t>avg_price_per_room</a:t>
            </a:r>
            <a:r>
              <a:rPr dirty="0" sz="2400" spc="-105">
                <a:solidFill>
                  <a:srgbClr val="FFAD42"/>
                </a:solidFill>
                <a:latin typeface="Verdana"/>
                <a:cs typeface="Verdana"/>
              </a:rPr>
              <a:t>:</a:t>
            </a:r>
            <a:r>
              <a:rPr dirty="0" sz="2400">
                <a:solidFill>
                  <a:srgbClr val="FFAD42"/>
                </a:solidFill>
                <a:latin typeface="Verdana"/>
                <a:cs typeface="Verdana"/>
              </a:rPr>
              <a:t>	</a:t>
            </a:r>
            <a:r>
              <a:rPr dirty="0" sz="2400" spc="-25">
                <a:solidFill>
                  <a:srgbClr val="F6EEE9"/>
                </a:solidFill>
                <a:latin typeface="Verdana"/>
                <a:cs typeface="Verdana"/>
              </a:rPr>
              <a:t>The</a:t>
            </a:r>
            <a:r>
              <a:rPr dirty="0" sz="2400">
                <a:solidFill>
                  <a:srgbClr val="F6EEE9"/>
                </a:solidFill>
                <a:latin typeface="Verdana"/>
                <a:cs typeface="Verdana"/>
              </a:rPr>
              <a:t>	</a:t>
            </a:r>
            <a:r>
              <a:rPr dirty="0" sz="2400" spc="-10">
                <a:solidFill>
                  <a:srgbClr val="F6EEE9"/>
                </a:solidFill>
                <a:latin typeface="Verdana"/>
                <a:cs typeface="Verdana"/>
              </a:rPr>
              <a:t>average</a:t>
            </a:r>
            <a:r>
              <a:rPr dirty="0" sz="2400">
                <a:solidFill>
                  <a:srgbClr val="F6EEE9"/>
                </a:solidFill>
                <a:latin typeface="Verdana"/>
                <a:cs typeface="Verdana"/>
              </a:rPr>
              <a:t>	</a:t>
            </a:r>
            <a:r>
              <a:rPr dirty="0" sz="2400" spc="-10">
                <a:solidFill>
                  <a:srgbClr val="F6EEE9"/>
                </a:solidFill>
                <a:latin typeface="Verdana"/>
                <a:cs typeface="Verdana"/>
              </a:rPr>
              <a:t>price</a:t>
            </a:r>
            <a:r>
              <a:rPr dirty="0" sz="2400">
                <a:solidFill>
                  <a:srgbClr val="F6EEE9"/>
                </a:solidFill>
                <a:latin typeface="Verdana"/>
                <a:cs typeface="Verdana"/>
              </a:rPr>
              <a:t>	</a:t>
            </a:r>
            <a:r>
              <a:rPr dirty="0" sz="2400" spc="-25">
                <a:solidFill>
                  <a:srgbClr val="F6EEE9"/>
                </a:solidFill>
                <a:latin typeface="Verdana"/>
                <a:cs typeface="Verdana"/>
              </a:rPr>
              <a:t>per</a:t>
            </a:r>
            <a:r>
              <a:rPr dirty="0" sz="2400">
                <a:solidFill>
                  <a:srgbClr val="F6EEE9"/>
                </a:solidFill>
                <a:latin typeface="Verdana"/>
                <a:cs typeface="Verdana"/>
              </a:rPr>
              <a:t>	</a:t>
            </a:r>
            <a:r>
              <a:rPr dirty="0" sz="2400" spc="30">
                <a:solidFill>
                  <a:srgbClr val="F6EEE9"/>
                </a:solidFill>
                <a:latin typeface="Verdana"/>
                <a:cs typeface="Verdana"/>
              </a:rPr>
              <a:t>room</a:t>
            </a:r>
            <a:r>
              <a:rPr dirty="0" sz="2400">
                <a:solidFill>
                  <a:srgbClr val="F6EEE9"/>
                </a:solidFill>
                <a:latin typeface="Verdana"/>
                <a:cs typeface="Verdana"/>
              </a:rPr>
              <a:t>	</a:t>
            </a:r>
            <a:r>
              <a:rPr dirty="0" sz="2400" spc="-25">
                <a:solidFill>
                  <a:srgbClr val="F6EEE9"/>
                </a:solidFill>
                <a:latin typeface="Verdana"/>
                <a:cs typeface="Verdana"/>
              </a:rPr>
              <a:t>in</a:t>
            </a:r>
            <a:r>
              <a:rPr dirty="0" sz="2400">
                <a:solidFill>
                  <a:srgbClr val="F6EEE9"/>
                </a:solidFill>
                <a:latin typeface="Verdana"/>
                <a:cs typeface="Verdana"/>
              </a:rPr>
              <a:t>	</a:t>
            </a:r>
            <a:r>
              <a:rPr dirty="0" sz="2400" spc="25">
                <a:solidFill>
                  <a:srgbClr val="F6EEE9"/>
                </a:solidFill>
                <a:latin typeface="Verdana"/>
                <a:cs typeface="Verdana"/>
              </a:rPr>
              <a:t>the </a:t>
            </a:r>
            <a:r>
              <a:rPr dirty="0" sz="2400" spc="-10">
                <a:solidFill>
                  <a:srgbClr val="F6EEE9"/>
                </a:solidFill>
                <a:latin typeface="Verdana"/>
                <a:cs typeface="Verdana"/>
              </a:rPr>
              <a:t>reservation.</a:t>
            </a:r>
            <a:endParaRPr sz="2400">
              <a:latin typeface="Verdana"/>
              <a:cs typeface="Verdana"/>
            </a:endParaRPr>
          </a:p>
          <a:p>
            <a:pPr marL="389255">
              <a:lnSpc>
                <a:spcPts val="2835"/>
              </a:lnSpc>
            </a:pPr>
            <a:r>
              <a:rPr dirty="0" sz="2400" spc="-160" b="1">
                <a:solidFill>
                  <a:srgbClr val="FFAD42"/>
                </a:solidFill>
                <a:latin typeface="Verdana"/>
                <a:cs typeface="Verdana"/>
              </a:rPr>
              <a:t>booking_status</a:t>
            </a:r>
            <a:r>
              <a:rPr dirty="0" sz="2400" spc="-160">
                <a:solidFill>
                  <a:srgbClr val="F6EEE9"/>
                </a:solidFill>
                <a:latin typeface="Verdana"/>
                <a:cs typeface="Verdana"/>
              </a:rPr>
              <a:t>:</a:t>
            </a:r>
            <a:r>
              <a:rPr dirty="0" sz="2400" spc="-180">
                <a:solidFill>
                  <a:srgbClr val="F6EEE9"/>
                </a:solidFill>
                <a:latin typeface="Verdana"/>
                <a:cs typeface="Verdana"/>
              </a:rPr>
              <a:t> </a:t>
            </a:r>
            <a:r>
              <a:rPr dirty="0" sz="2400">
                <a:solidFill>
                  <a:srgbClr val="F6EEE9"/>
                </a:solidFill>
                <a:latin typeface="Verdana"/>
                <a:cs typeface="Verdana"/>
              </a:rPr>
              <a:t>The</a:t>
            </a:r>
            <a:r>
              <a:rPr dirty="0" sz="2400" spc="-175">
                <a:solidFill>
                  <a:srgbClr val="F6EEE9"/>
                </a:solidFill>
                <a:latin typeface="Verdana"/>
                <a:cs typeface="Verdana"/>
              </a:rPr>
              <a:t> </a:t>
            </a:r>
            <a:r>
              <a:rPr dirty="0" sz="2400" spc="-10">
                <a:solidFill>
                  <a:srgbClr val="F6EEE9"/>
                </a:solidFill>
                <a:latin typeface="Verdana"/>
                <a:cs typeface="Verdana"/>
              </a:rPr>
              <a:t>status</a:t>
            </a:r>
            <a:r>
              <a:rPr dirty="0" sz="2400" spc="-180">
                <a:solidFill>
                  <a:srgbClr val="F6EEE9"/>
                </a:solidFill>
                <a:latin typeface="Verdana"/>
                <a:cs typeface="Verdana"/>
              </a:rPr>
              <a:t> </a:t>
            </a:r>
            <a:r>
              <a:rPr dirty="0" sz="2400">
                <a:solidFill>
                  <a:srgbClr val="F6EEE9"/>
                </a:solidFill>
                <a:latin typeface="Verdana"/>
                <a:cs typeface="Verdana"/>
              </a:rPr>
              <a:t>of</a:t>
            </a:r>
            <a:r>
              <a:rPr dirty="0" sz="2400" spc="-175">
                <a:solidFill>
                  <a:srgbClr val="F6EEE9"/>
                </a:solidFill>
                <a:latin typeface="Verdana"/>
                <a:cs typeface="Verdana"/>
              </a:rPr>
              <a:t> </a:t>
            </a:r>
            <a:r>
              <a:rPr dirty="0" sz="2400" spc="50">
                <a:solidFill>
                  <a:srgbClr val="F6EEE9"/>
                </a:solidFill>
                <a:latin typeface="Verdana"/>
                <a:cs typeface="Verdana"/>
              </a:rPr>
              <a:t>the</a:t>
            </a:r>
            <a:r>
              <a:rPr dirty="0" sz="2400" spc="-180">
                <a:solidFill>
                  <a:srgbClr val="F6EEE9"/>
                </a:solidFill>
                <a:latin typeface="Verdana"/>
                <a:cs typeface="Verdana"/>
              </a:rPr>
              <a:t> </a:t>
            </a:r>
            <a:r>
              <a:rPr dirty="0" sz="2400" spc="-10">
                <a:solidFill>
                  <a:srgbClr val="F6EEE9"/>
                </a:solidFill>
                <a:latin typeface="Verdana"/>
                <a:cs typeface="Verdana"/>
              </a:rPr>
              <a:t>booking.</a:t>
            </a:r>
            <a:endParaRPr sz="24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61632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65"/>
              <a:t>Problem</a:t>
            </a:r>
            <a:r>
              <a:rPr dirty="0" spc="-225"/>
              <a:t> </a:t>
            </a:r>
            <a:r>
              <a:rPr dirty="0" spc="-85"/>
              <a:t>Statement</a:t>
            </a:r>
            <a:r>
              <a:rPr dirty="0" spc="-220"/>
              <a:t> </a:t>
            </a:r>
            <a:r>
              <a:rPr dirty="0" spc="-1215"/>
              <a:t>1</a:t>
            </a:r>
          </a:p>
        </p:txBody>
      </p:sp>
      <p:sp>
        <p:nvSpPr>
          <p:cNvPr id="3" name="object 3" descr=""/>
          <p:cNvSpPr txBox="1"/>
          <p:nvPr/>
        </p:nvSpPr>
        <p:spPr>
          <a:xfrm>
            <a:off x="1093668" y="1460601"/>
            <a:ext cx="11986895" cy="539115"/>
          </a:xfrm>
          <a:prstGeom prst="rect">
            <a:avLst/>
          </a:prstGeom>
        </p:spPr>
        <p:txBody>
          <a:bodyPr wrap="square" lIns="0" tIns="1524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dirty="0" sz="3350" spc="140">
                <a:solidFill>
                  <a:srgbClr val="FFFFFF"/>
                </a:solidFill>
                <a:latin typeface="Verdana"/>
                <a:cs typeface="Verdana"/>
              </a:rPr>
              <a:t>What</a:t>
            </a:r>
            <a:r>
              <a:rPr dirty="0" sz="3350" spc="-28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80">
                <a:solidFill>
                  <a:srgbClr val="FFFFFF"/>
                </a:solidFill>
                <a:latin typeface="Verdana"/>
                <a:cs typeface="Verdana"/>
              </a:rPr>
              <a:t>is</a:t>
            </a:r>
            <a:r>
              <a:rPr dirty="0" sz="3350" spc="-28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65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dirty="0" sz="3350" spc="-28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>
                <a:solidFill>
                  <a:srgbClr val="FFFFFF"/>
                </a:solidFill>
                <a:latin typeface="Verdana"/>
                <a:cs typeface="Verdana"/>
              </a:rPr>
              <a:t>total</a:t>
            </a:r>
            <a:r>
              <a:rPr dirty="0" sz="3350" spc="-28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110">
                <a:solidFill>
                  <a:srgbClr val="FFFFFF"/>
                </a:solidFill>
                <a:latin typeface="Verdana"/>
                <a:cs typeface="Verdana"/>
              </a:rPr>
              <a:t>number</a:t>
            </a:r>
            <a:r>
              <a:rPr dirty="0" sz="3350" spc="-27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dirty="0" sz="3350" spc="-28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45">
                <a:solidFill>
                  <a:srgbClr val="FFFFFF"/>
                </a:solidFill>
                <a:latin typeface="Verdana"/>
                <a:cs typeface="Verdana"/>
              </a:rPr>
              <a:t>reservations</a:t>
            </a:r>
            <a:r>
              <a:rPr dirty="0" sz="3350" spc="-28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60">
                <a:solidFill>
                  <a:srgbClr val="FFFFFF"/>
                </a:solidFill>
                <a:latin typeface="Verdana"/>
                <a:cs typeface="Verdana"/>
              </a:rPr>
              <a:t>in</a:t>
            </a:r>
            <a:r>
              <a:rPr dirty="0" sz="3350" spc="-28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65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dirty="0" sz="3350" spc="-27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10">
                <a:solidFill>
                  <a:srgbClr val="FFFFFF"/>
                </a:solidFill>
                <a:latin typeface="Verdana"/>
                <a:cs typeface="Verdana"/>
              </a:rPr>
              <a:t>dataset?</a:t>
            </a:r>
            <a:endParaRPr sz="3350">
              <a:latin typeface="Verdana"/>
              <a:cs typeface="Verdana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1093662" y="3420479"/>
            <a:ext cx="10621010" cy="1113155"/>
          </a:xfrm>
          <a:prstGeom prst="rect">
            <a:avLst/>
          </a:prstGeom>
        </p:spPr>
        <p:txBody>
          <a:bodyPr wrap="square" lIns="0" tIns="45720" rIns="0" bIns="0" rtlCol="0" vert="horz">
            <a:spAutoFit/>
          </a:bodyPr>
          <a:lstStyle/>
          <a:p>
            <a:pPr marL="12700" marR="5080">
              <a:lnSpc>
                <a:spcPts val="4200"/>
              </a:lnSpc>
              <a:spcBef>
                <a:spcPts val="360"/>
              </a:spcBef>
            </a:pPr>
            <a:r>
              <a:rPr dirty="0" sz="3600" spc="-30" i="1">
                <a:solidFill>
                  <a:srgbClr val="FFFFFF"/>
                </a:solidFill>
                <a:latin typeface="Verdana"/>
                <a:cs typeface="Verdana"/>
              </a:rPr>
              <a:t>select</a:t>
            </a:r>
            <a:r>
              <a:rPr dirty="0" sz="3600" spc="-275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600" spc="-75" i="1">
                <a:solidFill>
                  <a:srgbClr val="FFFFFF"/>
                </a:solidFill>
                <a:latin typeface="Verdana"/>
                <a:cs typeface="Verdana"/>
              </a:rPr>
              <a:t>count(Booking_ID)</a:t>
            </a:r>
            <a:r>
              <a:rPr dirty="0" sz="3600" spc="-270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600" spc="-130" i="1">
                <a:solidFill>
                  <a:srgbClr val="FFFFFF"/>
                </a:solidFill>
                <a:latin typeface="Verdana"/>
                <a:cs typeface="Verdana"/>
              </a:rPr>
              <a:t>as</a:t>
            </a:r>
            <a:r>
              <a:rPr dirty="0" sz="3600" spc="-275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600" spc="-70" i="1">
                <a:solidFill>
                  <a:srgbClr val="FFFFFF"/>
                </a:solidFill>
                <a:latin typeface="Verdana"/>
                <a:cs typeface="Verdana"/>
              </a:rPr>
              <a:t>Total_Reservations</a:t>
            </a:r>
            <a:r>
              <a:rPr dirty="0" sz="3600" spc="-70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600" spc="-10" i="1">
                <a:solidFill>
                  <a:srgbClr val="FFFFFF"/>
                </a:solidFill>
                <a:latin typeface="Verdana"/>
                <a:cs typeface="Verdana"/>
              </a:rPr>
              <a:t>from</a:t>
            </a:r>
            <a:r>
              <a:rPr dirty="0" sz="3600" spc="-325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600" spc="-45" i="1">
                <a:solidFill>
                  <a:srgbClr val="FFFFFF"/>
                </a:solidFill>
                <a:latin typeface="Verdana"/>
                <a:cs typeface="Verdana"/>
              </a:rPr>
              <a:t>hotel_reservation_data</a:t>
            </a:r>
            <a:endParaRPr sz="3600">
              <a:latin typeface="Verdana"/>
              <a:cs typeface="Verdana"/>
            </a:endParaRPr>
          </a:p>
        </p:txBody>
      </p:sp>
      <p:pic>
        <p:nvPicPr>
          <p:cNvPr id="5" name="object 5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06365" y="4819650"/>
            <a:ext cx="9143997" cy="350519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61632" rIns="0" bIns="0" rtlCol="0" vert="horz">
            <a:spAutoFit/>
          </a:bodyPr>
          <a:lstStyle/>
          <a:p>
            <a:pPr marL="13970">
              <a:lnSpc>
                <a:spcPct val="100000"/>
              </a:lnSpc>
              <a:spcBef>
                <a:spcPts val="135"/>
              </a:spcBef>
            </a:pPr>
            <a:r>
              <a:rPr dirty="0" spc="-65"/>
              <a:t>Problem</a:t>
            </a:r>
            <a:r>
              <a:rPr dirty="0" spc="-225"/>
              <a:t> </a:t>
            </a:r>
            <a:r>
              <a:rPr dirty="0" spc="-85"/>
              <a:t>Statement</a:t>
            </a:r>
            <a:r>
              <a:rPr dirty="0" spc="-220"/>
              <a:t> </a:t>
            </a:r>
            <a:r>
              <a:rPr dirty="0" spc="-455"/>
              <a:t>2</a:t>
            </a:r>
          </a:p>
        </p:txBody>
      </p:sp>
      <p:sp>
        <p:nvSpPr>
          <p:cNvPr id="3" name="object 3" descr=""/>
          <p:cNvSpPr txBox="1"/>
          <p:nvPr/>
        </p:nvSpPr>
        <p:spPr>
          <a:xfrm>
            <a:off x="1093662" y="1350391"/>
            <a:ext cx="14554200" cy="3457575"/>
          </a:xfrm>
          <a:prstGeom prst="rect">
            <a:avLst/>
          </a:prstGeom>
        </p:spPr>
        <p:txBody>
          <a:bodyPr wrap="square" lIns="0" tIns="1524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dirty="0" sz="3350" spc="155">
                <a:solidFill>
                  <a:srgbClr val="FFFFFF"/>
                </a:solidFill>
                <a:latin typeface="Verdana"/>
                <a:cs typeface="Verdana"/>
              </a:rPr>
              <a:t>Which</a:t>
            </a:r>
            <a:r>
              <a:rPr dirty="0" sz="3350" spc="-2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>
                <a:solidFill>
                  <a:srgbClr val="FFFFFF"/>
                </a:solidFill>
                <a:latin typeface="Verdana"/>
                <a:cs typeface="Verdana"/>
              </a:rPr>
              <a:t>meal</a:t>
            </a:r>
            <a:r>
              <a:rPr dirty="0" sz="3350" spc="-2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65">
                <a:solidFill>
                  <a:srgbClr val="FFFFFF"/>
                </a:solidFill>
                <a:latin typeface="Verdana"/>
                <a:cs typeface="Verdana"/>
              </a:rPr>
              <a:t>plan</a:t>
            </a:r>
            <a:r>
              <a:rPr dirty="0" sz="3350" spc="-2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75">
                <a:solidFill>
                  <a:srgbClr val="FFFFFF"/>
                </a:solidFill>
                <a:latin typeface="Verdana"/>
                <a:cs typeface="Verdana"/>
              </a:rPr>
              <a:t>is</a:t>
            </a:r>
            <a:r>
              <a:rPr dirty="0" sz="3350" spc="-2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65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dirty="0" sz="3350" spc="-2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60">
                <a:solidFill>
                  <a:srgbClr val="FFFFFF"/>
                </a:solidFill>
                <a:latin typeface="Verdana"/>
                <a:cs typeface="Verdana"/>
              </a:rPr>
              <a:t>most</a:t>
            </a:r>
            <a:r>
              <a:rPr dirty="0" sz="3350" spc="-2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55">
                <a:solidFill>
                  <a:srgbClr val="FFFFFF"/>
                </a:solidFill>
                <a:latin typeface="Verdana"/>
                <a:cs typeface="Verdana"/>
              </a:rPr>
              <a:t>popular</a:t>
            </a:r>
            <a:r>
              <a:rPr dirty="0" sz="3350" spc="-2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130">
                <a:solidFill>
                  <a:srgbClr val="FFFFFF"/>
                </a:solidFill>
                <a:latin typeface="Verdana"/>
                <a:cs typeface="Verdana"/>
              </a:rPr>
              <a:t>among</a:t>
            </a:r>
            <a:r>
              <a:rPr dirty="0" sz="3350" spc="-2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10">
                <a:solidFill>
                  <a:srgbClr val="FFFFFF"/>
                </a:solidFill>
                <a:latin typeface="Verdana"/>
                <a:cs typeface="Verdana"/>
              </a:rPr>
              <a:t>guests?</a:t>
            </a:r>
            <a:endParaRPr sz="335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150"/>
              </a:spcBef>
            </a:pPr>
            <a:endParaRPr sz="3350">
              <a:latin typeface="Verdana"/>
              <a:cs typeface="Verdana"/>
            </a:endParaRPr>
          </a:p>
          <a:p>
            <a:pPr marL="12700" marR="5080">
              <a:lnSpc>
                <a:spcPts val="4200"/>
              </a:lnSpc>
            </a:pPr>
            <a:r>
              <a:rPr dirty="0" sz="3600" spc="-30" i="1">
                <a:solidFill>
                  <a:srgbClr val="FFFFFF"/>
                </a:solidFill>
                <a:latin typeface="Verdana"/>
                <a:cs typeface="Verdana"/>
              </a:rPr>
              <a:t>select</a:t>
            </a:r>
            <a:r>
              <a:rPr dirty="0" sz="3600" spc="-254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600" spc="-125" i="1">
                <a:solidFill>
                  <a:srgbClr val="FFFFFF"/>
                </a:solidFill>
                <a:latin typeface="Verdana"/>
                <a:cs typeface="Verdana"/>
              </a:rPr>
              <a:t>type_of_meal_plan,count(type_of_meal_plan)</a:t>
            </a:r>
            <a:r>
              <a:rPr dirty="0" sz="3600" spc="-254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600" spc="-130" i="1">
                <a:solidFill>
                  <a:srgbClr val="FFFFFF"/>
                </a:solidFill>
                <a:latin typeface="Verdana"/>
                <a:cs typeface="Verdana"/>
              </a:rPr>
              <a:t>as</a:t>
            </a:r>
            <a:r>
              <a:rPr dirty="0" sz="3600" spc="-254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600" spc="-10" i="1">
                <a:solidFill>
                  <a:srgbClr val="FFFFFF"/>
                </a:solidFill>
                <a:latin typeface="Verdana"/>
                <a:cs typeface="Verdana"/>
              </a:rPr>
              <a:t>Popularity</a:t>
            </a:r>
            <a:r>
              <a:rPr dirty="0" sz="3600" spc="-10" i="1">
                <a:solidFill>
                  <a:srgbClr val="FFFFFF"/>
                </a:solidFill>
                <a:latin typeface="Verdana"/>
                <a:cs typeface="Verdana"/>
              </a:rPr>
              <a:t> from</a:t>
            </a:r>
            <a:r>
              <a:rPr dirty="0" sz="3600" spc="-325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600" spc="-45" i="1">
                <a:solidFill>
                  <a:srgbClr val="FFFFFF"/>
                </a:solidFill>
                <a:latin typeface="Verdana"/>
                <a:cs typeface="Verdana"/>
              </a:rPr>
              <a:t>hotel_reservation_data</a:t>
            </a:r>
            <a:endParaRPr sz="3600">
              <a:latin typeface="Verdana"/>
              <a:cs typeface="Verdana"/>
            </a:endParaRPr>
          </a:p>
          <a:p>
            <a:pPr marL="12700">
              <a:lnSpc>
                <a:spcPts val="4054"/>
              </a:lnSpc>
            </a:pPr>
            <a:r>
              <a:rPr dirty="0" sz="3600" spc="50" i="1">
                <a:solidFill>
                  <a:srgbClr val="FFFFFF"/>
                </a:solidFill>
                <a:latin typeface="Verdana"/>
                <a:cs typeface="Verdana"/>
              </a:rPr>
              <a:t>group</a:t>
            </a:r>
            <a:r>
              <a:rPr dirty="0" sz="3600" spc="-335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600" spc="-85" i="1">
                <a:solidFill>
                  <a:srgbClr val="FFFFFF"/>
                </a:solidFill>
                <a:latin typeface="Verdana"/>
                <a:cs typeface="Verdana"/>
              </a:rPr>
              <a:t>by</a:t>
            </a:r>
            <a:r>
              <a:rPr dirty="0" sz="3600" spc="-335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600" spc="-50" i="1">
                <a:solidFill>
                  <a:srgbClr val="FFFFFF"/>
                </a:solidFill>
                <a:latin typeface="Verdana"/>
                <a:cs typeface="Verdana"/>
              </a:rPr>
              <a:t>type_of_meal_plan</a:t>
            </a:r>
            <a:endParaRPr sz="3600">
              <a:latin typeface="Verdana"/>
              <a:cs typeface="Verdana"/>
            </a:endParaRPr>
          </a:p>
          <a:p>
            <a:pPr marL="12700">
              <a:lnSpc>
                <a:spcPts val="4295"/>
              </a:lnSpc>
            </a:pPr>
            <a:r>
              <a:rPr dirty="0" sz="3600" spc="-40" i="1">
                <a:solidFill>
                  <a:srgbClr val="FFFFFF"/>
                </a:solidFill>
                <a:latin typeface="Verdana"/>
                <a:cs typeface="Verdana"/>
              </a:rPr>
              <a:t>order</a:t>
            </a:r>
            <a:r>
              <a:rPr dirty="0" sz="3600" spc="-290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600" spc="-85" i="1">
                <a:solidFill>
                  <a:srgbClr val="FFFFFF"/>
                </a:solidFill>
                <a:latin typeface="Verdana"/>
                <a:cs typeface="Verdana"/>
              </a:rPr>
              <a:t>by</a:t>
            </a:r>
            <a:r>
              <a:rPr dirty="0" sz="3600" spc="-285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600" spc="-110" i="1">
                <a:solidFill>
                  <a:srgbClr val="FFFFFF"/>
                </a:solidFill>
                <a:latin typeface="Verdana"/>
                <a:cs typeface="Verdana"/>
              </a:rPr>
              <a:t>count(type_of_meal_plan)</a:t>
            </a:r>
            <a:r>
              <a:rPr dirty="0" sz="3600" spc="-285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600" spc="-20" i="1">
                <a:solidFill>
                  <a:srgbClr val="FFFFFF"/>
                </a:solidFill>
                <a:latin typeface="Verdana"/>
                <a:cs typeface="Verdana"/>
              </a:rPr>
              <a:t>desc</a:t>
            </a:r>
            <a:endParaRPr sz="3600">
              <a:latin typeface="Verdana"/>
              <a:cs typeface="Verdana"/>
            </a:endParaRPr>
          </a:p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06368" y="5363311"/>
            <a:ext cx="8258173" cy="3578428"/>
          </a:xfrm>
          <a:prstGeom prst="rect">
            <a:avLst/>
          </a:prstGeom>
        </p:spPr>
      </p:pic>
      <p:sp>
        <p:nvSpPr>
          <p:cNvPr id="5" name="object 5" descr=""/>
          <p:cNvSpPr txBox="1"/>
          <p:nvPr/>
        </p:nvSpPr>
        <p:spPr>
          <a:xfrm>
            <a:off x="9855542" y="5974067"/>
            <a:ext cx="8016875" cy="1718945"/>
          </a:xfrm>
          <a:prstGeom prst="rect">
            <a:avLst/>
          </a:prstGeom>
        </p:spPr>
        <p:txBody>
          <a:bodyPr wrap="square" lIns="0" tIns="40640" rIns="0" bIns="0" rtlCol="0" vert="horz">
            <a:spAutoFit/>
          </a:bodyPr>
          <a:lstStyle/>
          <a:p>
            <a:pPr algn="just" marL="12700" marR="5080">
              <a:lnSpc>
                <a:spcPts val="3300"/>
              </a:lnSpc>
              <a:spcBef>
                <a:spcPts val="320"/>
              </a:spcBef>
            </a:pPr>
            <a:r>
              <a:rPr dirty="0" sz="2850" spc="-150" i="1">
                <a:solidFill>
                  <a:srgbClr val="FFAB40"/>
                </a:solidFill>
                <a:latin typeface="Verdana"/>
                <a:cs typeface="Verdana"/>
              </a:rPr>
              <a:t>In</a:t>
            </a:r>
            <a:r>
              <a:rPr dirty="0" sz="2850" spc="27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30" i="1">
                <a:solidFill>
                  <a:srgbClr val="FFAB40"/>
                </a:solidFill>
                <a:latin typeface="Verdana"/>
                <a:cs typeface="Verdana"/>
              </a:rPr>
              <a:t>this</a:t>
            </a:r>
            <a:r>
              <a:rPr dirty="0" sz="2850" spc="27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30" i="1">
                <a:solidFill>
                  <a:srgbClr val="FFAB40"/>
                </a:solidFill>
                <a:latin typeface="Verdana"/>
                <a:cs typeface="Verdana"/>
              </a:rPr>
              <a:t>query</a:t>
            </a:r>
            <a:r>
              <a:rPr dirty="0" sz="2850" spc="27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5" i="1">
                <a:solidFill>
                  <a:srgbClr val="FFAB40"/>
                </a:solidFill>
                <a:latin typeface="Verdana"/>
                <a:cs typeface="Verdana"/>
              </a:rPr>
              <a:t>we</a:t>
            </a:r>
            <a:r>
              <a:rPr dirty="0" sz="2850" spc="27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15" i="1">
                <a:solidFill>
                  <a:srgbClr val="FFAB40"/>
                </a:solidFill>
                <a:latin typeface="Verdana"/>
                <a:cs typeface="Verdana"/>
              </a:rPr>
              <a:t>can</a:t>
            </a:r>
            <a:r>
              <a:rPr dirty="0" sz="2850" spc="27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35" i="1">
                <a:solidFill>
                  <a:srgbClr val="FFAB40"/>
                </a:solidFill>
                <a:latin typeface="Verdana"/>
                <a:cs typeface="Verdana"/>
              </a:rPr>
              <a:t>use</a:t>
            </a:r>
            <a:r>
              <a:rPr dirty="0" sz="2850" spc="27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55" i="1">
                <a:solidFill>
                  <a:srgbClr val="FFAB40"/>
                </a:solidFill>
                <a:latin typeface="Verdana"/>
                <a:cs typeface="Verdana"/>
              </a:rPr>
              <a:t>TOP</a:t>
            </a:r>
            <a:r>
              <a:rPr dirty="0" sz="2850" spc="27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819" i="1">
                <a:solidFill>
                  <a:srgbClr val="FFAB40"/>
                </a:solidFill>
                <a:latin typeface="Verdana"/>
                <a:cs typeface="Verdana"/>
              </a:rPr>
              <a:t>1</a:t>
            </a:r>
            <a:r>
              <a:rPr dirty="0" sz="2850" spc="27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75" i="1">
                <a:solidFill>
                  <a:srgbClr val="FFAB40"/>
                </a:solidFill>
                <a:latin typeface="Verdana"/>
                <a:cs typeface="Verdana"/>
              </a:rPr>
              <a:t>after</a:t>
            </a:r>
            <a:r>
              <a:rPr dirty="0" sz="2850" spc="27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35" i="1">
                <a:solidFill>
                  <a:srgbClr val="FFAB40"/>
                </a:solidFill>
                <a:latin typeface="Verdana"/>
                <a:cs typeface="Verdana"/>
              </a:rPr>
              <a:t>select</a:t>
            </a:r>
            <a:r>
              <a:rPr dirty="0" sz="2850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50" i="1">
                <a:solidFill>
                  <a:srgbClr val="FFAB40"/>
                </a:solidFill>
                <a:latin typeface="Verdana"/>
                <a:cs typeface="Verdana"/>
              </a:rPr>
              <a:t>keyword</a:t>
            </a:r>
            <a:r>
              <a:rPr dirty="0" sz="2850" spc="-21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55" i="1">
                <a:solidFill>
                  <a:srgbClr val="FFAB40"/>
                </a:solidFill>
                <a:latin typeface="Verdana"/>
                <a:cs typeface="Verdana"/>
              </a:rPr>
              <a:t>t</a:t>
            </a:r>
            <a:r>
              <a:rPr dirty="0" sz="2850" i="1">
                <a:solidFill>
                  <a:srgbClr val="FFAB40"/>
                </a:solidFill>
                <a:latin typeface="Verdana"/>
                <a:cs typeface="Verdana"/>
              </a:rPr>
              <a:t>o</a:t>
            </a:r>
            <a:r>
              <a:rPr dirty="0" sz="2850" spc="-21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30" i="1">
                <a:solidFill>
                  <a:srgbClr val="FFAB40"/>
                </a:solidFill>
                <a:latin typeface="Verdana"/>
                <a:cs typeface="Verdana"/>
              </a:rPr>
              <a:t>get</a:t>
            </a:r>
            <a:r>
              <a:rPr dirty="0" sz="2850" spc="-21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45" i="1">
                <a:solidFill>
                  <a:srgbClr val="FFAB40"/>
                </a:solidFill>
                <a:latin typeface="Verdana"/>
                <a:cs typeface="Verdana"/>
              </a:rPr>
              <a:t>only</a:t>
            </a:r>
            <a:r>
              <a:rPr dirty="0" sz="2850" spc="-21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15" i="1">
                <a:solidFill>
                  <a:srgbClr val="FFAB40"/>
                </a:solidFill>
                <a:latin typeface="Verdana"/>
                <a:cs typeface="Verdana"/>
              </a:rPr>
              <a:t>the</a:t>
            </a:r>
            <a:r>
              <a:rPr dirty="0" sz="2850" spc="-21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95" i="1">
                <a:solidFill>
                  <a:srgbClr val="FFAB40"/>
                </a:solidFill>
                <a:latin typeface="Verdana"/>
                <a:cs typeface="Verdana"/>
              </a:rPr>
              <a:t>ﬁrst</a:t>
            </a:r>
            <a:r>
              <a:rPr dirty="0" sz="2850" spc="-21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35" i="1">
                <a:solidFill>
                  <a:srgbClr val="FFAB40"/>
                </a:solidFill>
                <a:latin typeface="Verdana"/>
                <a:cs typeface="Verdana"/>
              </a:rPr>
              <a:t>row</a:t>
            </a:r>
            <a:r>
              <a:rPr dirty="0" sz="2850" spc="-21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260" i="1">
                <a:solidFill>
                  <a:srgbClr val="FFAB40"/>
                </a:solidFill>
                <a:latin typeface="Verdana"/>
                <a:cs typeface="Verdana"/>
              </a:rPr>
              <a:t>i.e.</a:t>
            </a:r>
            <a:r>
              <a:rPr dirty="0" sz="2850" spc="-21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15" i="1">
                <a:solidFill>
                  <a:srgbClr val="FFAB40"/>
                </a:solidFill>
                <a:latin typeface="Verdana"/>
                <a:cs typeface="Verdana"/>
              </a:rPr>
              <a:t>the</a:t>
            </a:r>
            <a:r>
              <a:rPr dirty="0" sz="2850" spc="-21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i="1">
                <a:solidFill>
                  <a:srgbClr val="FFAB40"/>
                </a:solidFill>
                <a:latin typeface="Verdana"/>
                <a:cs typeface="Verdana"/>
              </a:rPr>
              <a:t>most popular</a:t>
            </a:r>
            <a:r>
              <a:rPr dirty="0" sz="2850" spc="30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10" i="1">
                <a:solidFill>
                  <a:srgbClr val="FFAB40"/>
                </a:solidFill>
                <a:latin typeface="Verdana"/>
                <a:cs typeface="Verdana"/>
              </a:rPr>
              <a:t>meal</a:t>
            </a:r>
            <a:r>
              <a:rPr dirty="0" sz="2850" spc="30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15" i="1">
                <a:solidFill>
                  <a:srgbClr val="FFAB40"/>
                </a:solidFill>
                <a:latin typeface="Verdana"/>
                <a:cs typeface="Verdana"/>
              </a:rPr>
              <a:t>plan</a:t>
            </a:r>
            <a:r>
              <a:rPr dirty="0" sz="2850" spc="30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45" i="1">
                <a:solidFill>
                  <a:srgbClr val="FFAB40"/>
                </a:solidFill>
                <a:latin typeface="Verdana"/>
                <a:cs typeface="Verdana"/>
              </a:rPr>
              <a:t>which</a:t>
            </a:r>
            <a:r>
              <a:rPr dirty="0" sz="2850" spc="30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95" i="1">
                <a:solidFill>
                  <a:srgbClr val="FFAB40"/>
                </a:solidFill>
                <a:latin typeface="Verdana"/>
                <a:cs typeface="Verdana"/>
              </a:rPr>
              <a:t>is</a:t>
            </a:r>
            <a:r>
              <a:rPr dirty="0" sz="2850" spc="30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5" i="1">
                <a:solidFill>
                  <a:srgbClr val="FFAB40"/>
                </a:solidFill>
                <a:latin typeface="Verdana"/>
                <a:cs typeface="Verdana"/>
              </a:rPr>
              <a:t>Meal</a:t>
            </a:r>
            <a:r>
              <a:rPr dirty="0" sz="2850" spc="30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45" i="1">
                <a:solidFill>
                  <a:srgbClr val="FFAB40"/>
                </a:solidFill>
                <a:latin typeface="Verdana"/>
                <a:cs typeface="Verdana"/>
              </a:rPr>
              <a:t>Plan</a:t>
            </a:r>
            <a:r>
              <a:rPr dirty="0" sz="2850" spc="30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819" i="1">
                <a:solidFill>
                  <a:srgbClr val="FFAB40"/>
                </a:solidFill>
                <a:latin typeface="Verdana"/>
                <a:cs typeface="Verdana"/>
              </a:rPr>
              <a:t>1</a:t>
            </a:r>
            <a:r>
              <a:rPr dirty="0" sz="2850" spc="30" i="1">
                <a:solidFill>
                  <a:srgbClr val="FFAB40"/>
                </a:solidFill>
                <a:latin typeface="Verdana"/>
                <a:cs typeface="Verdana"/>
              </a:rPr>
              <a:t> with</a:t>
            </a:r>
            <a:endParaRPr sz="2850">
              <a:latin typeface="Verdana"/>
              <a:cs typeface="Verdana"/>
            </a:endParaRPr>
          </a:p>
          <a:p>
            <a:pPr algn="just" marL="12700">
              <a:lnSpc>
                <a:spcPts val="3210"/>
              </a:lnSpc>
            </a:pPr>
            <a:r>
              <a:rPr dirty="0" sz="2850" spc="-75" i="1">
                <a:solidFill>
                  <a:srgbClr val="FFAB40"/>
                </a:solidFill>
                <a:latin typeface="Verdana"/>
                <a:cs typeface="Verdana"/>
              </a:rPr>
              <a:t>527</a:t>
            </a:r>
            <a:r>
              <a:rPr dirty="0" sz="2850" spc="-40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10" i="1">
                <a:solidFill>
                  <a:srgbClr val="FFAB40"/>
                </a:solidFill>
                <a:latin typeface="Verdana"/>
                <a:cs typeface="Verdana"/>
              </a:rPr>
              <a:t>bookings</a:t>
            </a:r>
            <a:endParaRPr sz="285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61632" rIns="0" bIns="0" rtlCol="0" vert="horz">
            <a:spAutoFit/>
          </a:bodyPr>
          <a:lstStyle/>
          <a:p>
            <a:pPr marL="13970">
              <a:lnSpc>
                <a:spcPct val="100000"/>
              </a:lnSpc>
              <a:spcBef>
                <a:spcPts val="135"/>
              </a:spcBef>
            </a:pPr>
            <a:r>
              <a:rPr dirty="0" spc="-65"/>
              <a:t>Problem</a:t>
            </a:r>
            <a:r>
              <a:rPr dirty="0" spc="-225"/>
              <a:t> </a:t>
            </a:r>
            <a:r>
              <a:rPr dirty="0" spc="-85"/>
              <a:t>Statement</a:t>
            </a:r>
            <a:r>
              <a:rPr dirty="0" spc="-220"/>
              <a:t> </a:t>
            </a:r>
            <a:r>
              <a:rPr dirty="0" spc="-455"/>
              <a:t>3</a:t>
            </a:r>
          </a:p>
        </p:txBody>
      </p:sp>
      <p:sp>
        <p:nvSpPr>
          <p:cNvPr id="3" name="object 3" descr=""/>
          <p:cNvSpPr txBox="1"/>
          <p:nvPr/>
        </p:nvSpPr>
        <p:spPr>
          <a:xfrm>
            <a:off x="1093668" y="1350403"/>
            <a:ext cx="15125700" cy="539115"/>
          </a:xfrm>
          <a:prstGeom prst="rect">
            <a:avLst/>
          </a:prstGeom>
        </p:spPr>
        <p:txBody>
          <a:bodyPr wrap="square" lIns="0" tIns="1524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dirty="0" sz="3350" spc="140">
                <a:solidFill>
                  <a:srgbClr val="FFFFFF"/>
                </a:solidFill>
                <a:latin typeface="Verdana"/>
                <a:cs typeface="Verdana"/>
              </a:rPr>
              <a:t>What</a:t>
            </a:r>
            <a:r>
              <a:rPr dirty="0" sz="3350" spc="-24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80">
                <a:solidFill>
                  <a:srgbClr val="FFFFFF"/>
                </a:solidFill>
                <a:latin typeface="Verdana"/>
                <a:cs typeface="Verdana"/>
              </a:rPr>
              <a:t>is</a:t>
            </a:r>
            <a:r>
              <a:rPr dirty="0" sz="3350" spc="-2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65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dirty="0" sz="3350" spc="-2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60">
                <a:solidFill>
                  <a:srgbClr val="FFFFFF"/>
                </a:solidFill>
                <a:latin typeface="Verdana"/>
                <a:cs typeface="Verdana"/>
              </a:rPr>
              <a:t>average</a:t>
            </a:r>
            <a:r>
              <a:rPr dirty="0" sz="3350" spc="-24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>
                <a:solidFill>
                  <a:srgbClr val="FFFFFF"/>
                </a:solidFill>
                <a:latin typeface="Verdana"/>
                <a:cs typeface="Verdana"/>
              </a:rPr>
              <a:t>price</a:t>
            </a:r>
            <a:r>
              <a:rPr dirty="0" sz="3350" spc="-2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>
                <a:solidFill>
                  <a:srgbClr val="FFFFFF"/>
                </a:solidFill>
                <a:latin typeface="Verdana"/>
                <a:cs typeface="Verdana"/>
              </a:rPr>
              <a:t>per</a:t>
            </a:r>
            <a:r>
              <a:rPr dirty="0" sz="3350" spc="-2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65">
                <a:solidFill>
                  <a:srgbClr val="FFFFFF"/>
                </a:solidFill>
                <a:latin typeface="Verdana"/>
                <a:cs typeface="Verdana"/>
              </a:rPr>
              <a:t>room</a:t>
            </a:r>
            <a:r>
              <a:rPr dirty="0" sz="3350" spc="-2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40">
                <a:solidFill>
                  <a:srgbClr val="FFFFFF"/>
                </a:solidFill>
                <a:latin typeface="Verdana"/>
                <a:cs typeface="Verdana"/>
              </a:rPr>
              <a:t>for</a:t>
            </a:r>
            <a:r>
              <a:rPr dirty="0" sz="3350" spc="-24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45">
                <a:solidFill>
                  <a:srgbClr val="FFFFFF"/>
                </a:solidFill>
                <a:latin typeface="Verdana"/>
                <a:cs typeface="Verdana"/>
              </a:rPr>
              <a:t>reservations</a:t>
            </a:r>
            <a:r>
              <a:rPr dirty="0" sz="3350" spc="-2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>
                <a:solidFill>
                  <a:srgbClr val="FFFFFF"/>
                </a:solidFill>
                <a:latin typeface="Verdana"/>
                <a:cs typeface="Verdana"/>
              </a:rPr>
              <a:t>involving</a:t>
            </a:r>
            <a:r>
              <a:rPr dirty="0" sz="3350" spc="-2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10">
                <a:solidFill>
                  <a:srgbClr val="FFFFFF"/>
                </a:solidFill>
                <a:latin typeface="Verdana"/>
                <a:cs typeface="Verdana"/>
              </a:rPr>
              <a:t>children?</a:t>
            </a:r>
            <a:endParaRPr sz="3350">
              <a:latin typeface="Verdana"/>
              <a:cs typeface="Verdana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1094020" y="3553654"/>
            <a:ext cx="15139669" cy="1584325"/>
          </a:xfrm>
          <a:prstGeom prst="rect">
            <a:avLst/>
          </a:prstGeom>
        </p:spPr>
        <p:txBody>
          <a:bodyPr wrap="square" lIns="0" tIns="42545" rIns="0" bIns="0" rtlCol="0" vert="horz">
            <a:spAutoFit/>
          </a:bodyPr>
          <a:lstStyle/>
          <a:p>
            <a:pPr marL="12700" marR="5080">
              <a:lnSpc>
                <a:spcPts val="4050"/>
              </a:lnSpc>
              <a:spcBef>
                <a:spcPts val="335"/>
              </a:spcBef>
            </a:pPr>
            <a:r>
              <a:rPr dirty="0" sz="3450" spc="-35" i="1">
                <a:solidFill>
                  <a:srgbClr val="FFFFFF"/>
                </a:solidFill>
                <a:latin typeface="Verdana"/>
                <a:cs typeface="Verdana"/>
              </a:rPr>
              <a:t>select</a:t>
            </a:r>
            <a:r>
              <a:rPr dirty="0" sz="3450" spc="-265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125" i="1">
                <a:solidFill>
                  <a:srgbClr val="FFFFFF"/>
                </a:solidFill>
                <a:latin typeface="Verdana"/>
                <a:cs typeface="Verdana"/>
              </a:rPr>
              <a:t>avg(cast(avg_price_per_room</a:t>
            </a:r>
            <a:r>
              <a:rPr dirty="0" sz="3450" spc="-260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145" i="1">
                <a:solidFill>
                  <a:srgbClr val="FFFFFF"/>
                </a:solidFill>
                <a:latin typeface="Verdana"/>
                <a:cs typeface="Verdana"/>
              </a:rPr>
              <a:t>as</a:t>
            </a:r>
            <a:r>
              <a:rPr dirty="0" sz="3450" spc="-265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235" i="1">
                <a:solidFill>
                  <a:srgbClr val="FFFFFF"/>
                </a:solidFill>
                <a:latin typeface="Verdana"/>
                <a:cs typeface="Verdana"/>
              </a:rPr>
              <a:t>decimal(10,2)))</a:t>
            </a:r>
            <a:r>
              <a:rPr dirty="0" sz="3450" spc="-260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145" i="1">
                <a:solidFill>
                  <a:srgbClr val="FFFFFF"/>
                </a:solidFill>
                <a:latin typeface="Verdana"/>
                <a:cs typeface="Verdana"/>
              </a:rPr>
              <a:t>as</a:t>
            </a:r>
            <a:r>
              <a:rPr dirty="0" sz="3450" spc="-260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40" i="1">
                <a:solidFill>
                  <a:srgbClr val="FFFFFF"/>
                </a:solidFill>
                <a:latin typeface="Verdana"/>
                <a:cs typeface="Verdana"/>
              </a:rPr>
              <a:t>Average_price</a:t>
            </a:r>
            <a:r>
              <a:rPr dirty="0" sz="3450" spc="-40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10" i="1">
                <a:solidFill>
                  <a:srgbClr val="FFFFFF"/>
                </a:solidFill>
                <a:latin typeface="Verdana"/>
                <a:cs typeface="Verdana"/>
              </a:rPr>
              <a:t>from</a:t>
            </a:r>
            <a:r>
              <a:rPr dirty="0" sz="3450" spc="-325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45" i="1">
                <a:solidFill>
                  <a:srgbClr val="FFFFFF"/>
                </a:solidFill>
                <a:latin typeface="Verdana"/>
                <a:cs typeface="Verdana"/>
              </a:rPr>
              <a:t>hotel_reservation_data</a:t>
            </a:r>
            <a:endParaRPr sz="3450">
              <a:latin typeface="Verdana"/>
              <a:cs typeface="Verdana"/>
            </a:endParaRPr>
          </a:p>
          <a:p>
            <a:pPr marL="12700">
              <a:lnSpc>
                <a:spcPts val="3929"/>
              </a:lnSpc>
            </a:pPr>
            <a:r>
              <a:rPr dirty="0" sz="3450" i="1">
                <a:solidFill>
                  <a:srgbClr val="FFFFFF"/>
                </a:solidFill>
                <a:latin typeface="Verdana"/>
                <a:cs typeface="Verdana"/>
              </a:rPr>
              <a:t>where</a:t>
            </a:r>
            <a:r>
              <a:rPr dirty="0" sz="3450" spc="-315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70" i="1">
                <a:solidFill>
                  <a:srgbClr val="FFFFFF"/>
                </a:solidFill>
                <a:latin typeface="Verdana"/>
                <a:cs typeface="Verdana"/>
              </a:rPr>
              <a:t>no_of_children&gt;0</a:t>
            </a:r>
            <a:endParaRPr sz="3450">
              <a:latin typeface="Verdana"/>
              <a:cs typeface="Verdana"/>
            </a:endParaRPr>
          </a:p>
        </p:txBody>
      </p:sp>
      <p:pic>
        <p:nvPicPr>
          <p:cNvPr id="5" name="object 5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06721" y="5801741"/>
            <a:ext cx="10353674" cy="303847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61632" rIns="0" bIns="0" rtlCol="0" vert="horz">
            <a:spAutoFit/>
          </a:bodyPr>
          <a:lstStyle/>
          <a:p>
            <a:pPr marL="13970">
              <a:lnSpc>
                <a:spcPct val="100000"/>
              </a:lnSpc>
              <a:spcBef>
                <a:spcPts val="135"/>
              </a:spcBef>
            </a:pPr>
            <a:r>
              <a:rPr dirty="0" spc="-65"/>
              <a:t>Problem</a:t>
            </a:r>
            <a:r>
              <a:rPr dirty="0" spc="-225"/>
              <a:t> </a:t>
            </a:r>
            <a:r>
              <a:rPr dirty="0" spc="-85"/>
              <a:t>Statement</a:t>
            </a:r>
            <a:r>
              <a:rPr dirty="0" spc="-220"/>
              <a:t> </a:t>
            </a:r>
            <a:r>
              <a:rPr dirty="0" spc="-50"/>
              <a:t>4</a:t>
            </a:r>
          </a:p>
        </p:txBody>
      </p:sp>
      <p:sp>
        <p:nvSpPr>
          <p:cNvPr id="3" name="object 3" descr=""/>
          <p:cNvSpPr txBox="1"/>
          <p:nvPr/>
        </p:nvSpPr>
        <p:spPr>
          <a:xfrm>
            <a:off x="1093668" y="1350111"/>
            <a:ext cx="15713075" cy="3818890"/>
          </a:xfrm>
          <a:prstGeom prst="rect">
            <a:avLst/>
          </a:prstGeom>
        </p:spPr>
        <p:txBody>
          <a:bodyPr wrap="square" lIns="0" tIns="36195" rIns="0" bIns="0" rtlCol="0" vert="horz">
            <a:spAutoFit/>
          </a:bodyPr>
          <a:lstStyle/>
          <a:p>
            <a:pPr marL="12700" marR="5080">
              <a:lnSpc>
                <a:spcPts val="3979"/>
              </a:lnSpc>
              <a:spcBef>
                <a:spcPts val="285"/>
              </a:spcBef>
            </a:pPr>
            <a:r>
              <a:rPr dirty="0" sz="3350" spc="145">
                <a:solidFill>
                  <a:srgbClr val="FFFFFF"/>
                </a:solidFill>
                <a:latin typeface="Verdana"/>
                <a:cs typeface="Verdana"/>
              </a:rPr>
              <a:t>How</a:t>
            </a:r>
            <a:r>
              <a:rPr dirty="0" sz="3350" spc="-254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>
                <a:solidFill>
                  <a:srgbClr val="FFFFFF"/>
                </a:solidFill>
                <a:latin typeface="Verdana"/>
                <a:cs typeface="Verdana"/>
              </a:rPr>
              <a:t>many</a:t>
            </a:r>
            <a:r>
              <a:rPr dirty="0" sz="3350" spc="-2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45">
                <a:solidFill>
                  <a:srgbClr val="FFFFFF"/>
                </a:solidFill>
                <a:latin typeface="Verdana"/>
                <a:cs typeface="Verdana"/>
              </a:rPr>
              <a:t>reservations</a:t>
            </a:r>
            <a:r>
              <a:rPr dirty="0" sz="3350" spc="-2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>
                <a:solidFill>
                  <a:srgbClr val="FFFFFF"/>
                </a:solidFill>
                <a:latin typeface="Verdana"/>
                <a:cs typeface="Verdana"/>
              </a:rPr>
              <a:t>were</a:t>
            </a:r>
            <a:r>
              <a:rPr dirty="0" sz="3350" spc="-2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110">
                <a:solidFill>
                  <a:srgbClr val="FFFFFF"/>
                </a:solidFill>
                <a:latin typeface="Verdana"/>
                <a:cs typeface="Verdana"/>
              </a:rPr>
              <a:t>made</a:t>
            </a:r>
            <a:r>
              <a:rPr dirty="0" sz="3350" spc="-254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40">
                <a:solidFill>
                  <a:srgbClr val="FFFFFF"/>
                </a:solidFill>
                <a:latin typeface="Verdana"/>
                <a:cs typeface="Verdana"/>
              </a:rPr>
              <a:t>for</a:t>
            </a:r>
            <a:r>
              <a:rPr dirty="0" sz="3350" spc="-2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65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dirty="0" sz="3350" spc="-2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105">
                <a:solidFill>
                  <a:srgbClr val="FFFFFF"/>
                </a:solidFill>
                <a:latin typeface="Verdana"/>
                <a:cs typeface="Verdana"/>
              </a:rPr>
              <a:t>year</a:t>
            </a:r>
            <a:r>
              <a:rPr dirty="0" sz="3350" spc="-2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130">
                <a:solidFill>
                  <a:srgbClr val="FFFFFF"/>
                </a:solidFill>
                <a:latin typeface="Verdana"/>
                <a:cs typeface="Verdana"/>
              </a:rPr>
              <a:t>20XX</a:t>
            </a:r>
            <a:r>
              <a:rPr dirty="0" sz="3350" spc="-2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45">
                <a:solidFill>
                  <a:srgbClr val="FFFFFF"/>
                </a:solidFill>
                <a:latin typeface="Verdana"/>
                <a:cs typeface="Verdana"/>
              </a:rPr>
              <a:t>(replace</a:t>
            </a:r>
            <a:r>
              <a:rPr dirty="0" sz="3350" spc="-254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140">
                <a:solidFill>
                  <a:srgbClr val="FFFFFF"/>
                </a:solidFill>
                <a:latin typeface="Verdana"/>
                <a:cs typeface="Verdana"/>
              </a:rPr>
              <a:t>XX</a:t>
            </a:r>
            <a:r>
              <a:rPr dirty="0" sz="3350" spc="-2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90">
                <a:solidFill>
                  <a:srgbClr val="FFFFFF"/>
                </a:solidFill>
                <a:latin typeface="Verdana"/>
                <a:cs typeface="Verdana"/>
              </a:rPr>
              <a:t>with</a:t>
            </a:r>
            <a:r>
              <a:rPr dirty="0" sz="3350" spc="-2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40">
                <a:solidFill>
                  <a:srgbClr val="FFFFFF"/>
                </a:solidFill>
                <a:latin typeface="Verdana"/>
                <a:cs typeface="Verdana"/>
              </a:rPr>
              <a:t>the </a:t>
            </a:r>
            <a:r>
              <a:rPr dirty="0" sz="3350">
                <a:solidFill>
                  <a:srgbClr val="FFFFFF"/>
                </a:solidFill>
                <a:latin typeface="Verdana"/>
                <a:cs typeface="Verdana"/>
              </a:rPr>
              <a:t>desired</a:t>
            </a:r>
            <a:r>
              <a:rPr dirty="0" sz="3350" spc="-18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10">
                <a:solidFill>
                  <a:srgbClr val="FFFFFF"/>
                </a:solidFill>
                <a:latin typeface="Verdana"/>
                <a:cs typeface="Verdana"/>
              </a:rPr>
              <a:t>year)?</a:t>
            </a:r>
            <a:endParaRPr sz="3350">
              <a:latin typeface="Verdana"/>
              <a:cs typeface="Verdana"/>
            </a:endParaRPr>
          </a:p>
          <a:p>
            <a:pPr>
              <a:lnSpc>
                <a:spcPct val="100000"/>
              </a:lnSpc>
            </a:pPr>
            <a:endParaRPr sz="335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1320"/>
              </a:spcBef>
            </a:pPr>
            <a:endParaRPr sz="3350">
              <a:latin typeface="Verdana"/>
              <a:cs typeface="Verdana"/>
            </a:endParaRPr>
          </a:p>
          <a:p>
            <a:pPr marL="12700" marR="5328285">
              <a:lnSpc>
                <a:spcPts val="4120"/>
              </a:lnSpc>
            </a:pPr>
            <a:r>
              <a:rPr dirty="0" sz="3550" spc="-50" i="1">
                <a:solidFill>
                  <a:srgbClr val="FFFFFF"/>
                </a:solidFill>
                <a:latin typeface="Verdana"/>
                <a:cs typeface="Verdana"/>
              </a:rPr>
              <a:t>select</a:t>
            </a:r>
            <a:r>
              <a:rPr dirty="0" sz="3550" spc="-300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550" spc="-90" i="1">
                <a:solidFill>
                  <a:srgbClr val="FFFFFF"/>
                </a:solidFill>
                <a:latin typeface="Verdana"/>
                <a:cs typeface="Verdana"/>
              </a:rPr>
              <a:t>COUNT(Booking_ID)</a:t>
            </a:r>
            <a:r>
              <a:rPr dirty="0" sz="3550" spc="-285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550" spc="-145" i="1">
                <a:solidFill>
                  <a:srgbClr val="FFFFFF"/>
                </a:solidFill>
                <a:latin typeface="Verdana"/>
                <a:cs typeface="Verdana"/>
              </a:rPr>
              <a:t>as</a:t>
            </a:r>
            <a:r>
              <a:rPr dirty="0" sz="3550" spc="-285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550" spc="-95" i="1">
                <a:solidFill>
                  <a:srgbClr val="FFFFFF"/>
                </a:solidFill>
                <a:latin typeface="Verdana"/>
                <a:cs typeface="Verdana"/>
              </a:rPr>
              <a:t>Reservation_Year</a:t>
            </a:r>
            <a:r>
              <a:rPr dirty="0" sz="3550" spc="-95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550" spc="-30" i="1">
                <a:solidFill>
                  <a:srgbClr val="FFFFFF"/>
                </a:solidFill>
                <a:latin typeface="Verdana"/>
                <a:cs typeface="Verdana"/>
              </a:rPr>
              <a:t>from</a:t>
            </a:r>
            <a:r>
              <a:rPr dirty="0" sz="3550" spc="-325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550" spc="-60" i="1">
                <a:solidFill>
                  <a:srgbClr val="FFFFFF"/>
                </a:solidFill>
                <a:latin typeface="Verdana"/>
                <a:cs typeface="Verdana"/>
              </a:rPr>
              <a:t>hotel_reservation_data</a:t>
            </a:r>
            <a:endParaRPr sz="3550">
              <a:latin typeface="Verdana"/>
              <a:cs typeface="Verdana"/>
            </a:endParaRPr>
          </a:p>
          <a:p>
            <a:pPr marL="12700">
              <a:lnSpc>
                <a:spcPts val="4015"/>
              </a:lnSpc>
            </a:pPr>
            <a:r>
              <a:rPr dirty="0" sz="3550" spc="-25" i="1">
                <a:solidFill>
                  <a:srgbClr val="FFFFFF"/>
                </a:solidFill>
                <a:latin typeface="Verdana"/>
                <a:cs typeface="Verdana"/>
              </a:rPr>
              <a:t>where</a:t>
            </a:r>
            <a:r>
              <a:rPr dirty="0" sz="3550" spc="-310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550" spc="-204" i="1">
                <a:solidFill>
                  <a:srgbClr val="FFFFFF"/>
                </a:solidFill>
                <a:latin typeface="Verdana"/>
                <a:cs typeface="Verdana"/>
              </a:rPr>
              <a:t>year(arrival_date)=2018</a:t>
            </a:r>
            <a:endParaRPr sz="3550">
              <a:latin typeface="Verdana"/>
              <a:cs typeface="Verdana"/>
            </a:endParaRPr>
          </a:p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06721" y="5607102"/>
            <a:ext cx="8039097" cy="363854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61632" rIns="0" bIns="0" rtlCol="0" vert="horz">
            <a:spAutoFit/>
          </a:bodyPr>
          <a:lstStyle/>
          <a:p>
            <a:pPr marL="13970">
              <a:lnSpc>
                <a:spcPct val="100000"/>
              </a:lnSpc>
              <a:spcBef>
                <a:spcPts val="135"/>
              </a:spcBef>
            </a:pPr>
            <a:r>
              <a:rPr dirty="0" spc="-65"/>
              <a:t>Problem</a:t>
            </a:r>
            <a:r>
              <a:rPr dirty="0" spc="-225"/>
              <a:t> </a:t>
            </a:r>
            <a:r>
              <a:rPr dirty="0" spc="-85"/>
              <a:t>Statement</a:t>
            </a:r>
            <a:r>
              <a:rPr dirty="0" spc="-220"/>
              <a:t> </a:t>
            </a:r>
            <a:r>
              <a:rPr dirty="0" spc="-430"/>
              <a:t>5</a:t>
            </a:r>
          </a:p>
        </p:txBody>
      </p:sp>
      <p:sp>
        <p:nvSpPr>
          <p:cNvPr id="3" name="object 3" descr=""/>
          <p:cNvSpPr txBox="1"/>
          <p:nvPr/>
        </p:nvSpPr>
        <p:spPr>
          <a:xfrm>
            <a:off x="1093668" y="1350111"/>
            <a:ext cx="16266160" cy="3601085"/>
          </a:xfrm>
          <a:prstGeom prst="rect">
            <a:avLst/>
          </a:prstGeom>
        </p:spPr>
        <p:txBody>
          <a:bodyPr wrap="square" lIns="0" tIns="1524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dirty="0" sz="3350" spc="140">
                <a:solidFill>
                  <a:srgbClr val="FFFFFF"/>
                </a:solidFill>
                <a:latin typeface="Verdana"/>
                <a:cs typeface="Verdana"/>
              </a:rPr>
              <a:t>What</a:t>
            </a:r>
            <a:r>
              <a:rPr dirty="0" sz="3350" spc="-28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80">
                <a:solidFill>
                  <a:srgbClr val="FFFFFF"/>
                </a:solidFill>
                <a:latin typeface="Verdana"/>
                <a:cs typeface="Verdana"/>
              </a:rPr>
              <a:t>is</a:t>
            </a:r>
            <a:r>
              <a:rPr dirty="0" sz="3350" spc="-28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65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dirty="0" sz="3350" spc="-28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60">
                <a:solidFill>
                  <a:srgbClr val="FFFFFF"/>
                </a:solidFill>
                <a:latin typeface="Verdana"/>
                <a:cs typeface="Verdana"/>
              </a:rPr>
              <a:t>most</a:t>
            </a:r>
            <a:r>
              <a:rPr dirty="0" sz="3350" spc="-28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90">
                <a:solidFill>
                  <a:srgbClr val="FFFFFF"/>
                </a:solidFill>
                <a:latin typeface="Verdana"/>
                <a:cs typeface="Verdana"/>
              </a:rPr>
              <a:t>commonly</a:t>
            </a:r>
            <a:r>
              <a:rPr dirty="0" sz="3350" spc="-28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70">
                <a:solidFill>
                  <a:srgbClr val="FFFFFF"/>
                </a:solidFill>
                <a:latin typeface="Verdana"/>
                <a:cs typeface="Verdana"/>
              </a:rPr>
              <a:t>booked</a:t>
            </a:r>
            <a:r>
              <a:rPr dirty="0" sz="3350" spc="-28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65">
                <a:solidFill>
                  <a:srgbClr val="FFFFFF"/>
                </a:solidFill>
                <a:latin typeface="Verdana"/>
                <a:cs typeface="Verdana"/>
              </a:rPr>
              <a:t>room</a:t>
            </a:r>
            <a:r>
              <a:rPr dirty="0" sz="3350" spc="-28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10">
                <a:solidFill>
                  <a:srgbClr val="FFFFFF"/>
                </a:solidFill>
                <a:latin typeface="Verdana"/>
                <a:cs typeface="Verdana"/>
              </a:rPr>
              <a:t>type?</a:t>
            </a:r>
            <a:endParaRPr sz="335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4029"/>
              </a:spcBef>
            </a:pPr>
            <a:endParaRPr sz="3350">
              <a:latin typeface="Verdana"/>
              <a:cs typeface="Verdana"/>
            </a:endParaRPr>
          </a:p>
          <a:p>
            <a:pPr marL="12700" marR="5080">
              <a:lnSpc>
                <a:spcPts val="4050"/>
              </a:lnSpc>
            </a:pPr>
            <a:r>
              <a:rPr dirty="0" sz="3450" spc="-20" i="1">
                <a:solidFill>
                  <a:srgbClr val="FFFFFF"/>
                </a:solidFill>
                <a:latin typeface="Verdana"/>
                <a:cs typeface="Verdana"/>
              </a:rPr>
              <a:t>select</a:t>
            </a:r>
            <a:r>
              <a:rPr dirty="0" sz="3450" spc="-165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120" i="1">
                <a:solidFill>
                  <a:srgbClr val="FFFFFF"/>
                </a:solidFill>
                <a:latin typeface="Verdana"/>
                <a:cs typeface="Verdana"/>
              </a:rPr>
              <a:t>room_type_reserved,count(room_type_reserved)</a:t>
            </a:r>
            <a:r>
              <a:rPr dirty="0" sz="3450" spc="-165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145" i="1">
                <a:solidFill>
                  <a:srgbClr val="FFFFFF"/>
                </a:solidFill>
                <a:latin typeface="Verdana"/>
                <a:cs typeface="Verdana"/>
              </a:rPr>
              <a:t>as</a:t>
            </a:r>
            <a:r>
              <a:rPr dirty="0" sz="3450" spc="-160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80" i="1">
                <a:solidFill>
                  <a:srgbClr val="FFFFFF"/>
                </a:solidFill>
                <a:latin typeface="Verdana"/>
                <a:cs typeface="Verdana"/>
              </a:rPr>
              <a:t>no_of_reservation</a:t>
            </a:r>
            <a:r>
              <a:rPr dirty="0" sz="3450" spc="-80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20" i="1">
                <a:solidFill>
                  <a:srgbClr val="FFFFFF"/>
                </a:solidFill>
                <a:latin typeface="Verdana"/>
                <a:cs typeface="Verdana"/>
              </a:rPr>
              <a:t>from</a:t>
            </a:r>
            <a:r>
              <a:rPr dirty="0" sz="3450" spc="-295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45" i="1">
                <a:solidFill>
                  <a:srgbClr val="FFFFFF"/>
                </a:solidFill>
                <a:latin typeface="Verdana"/>
                <a:cs typeface="Verdana"/>
              </a:rPr>
              <a:t>hotel_reservation_data</a:t>
            </a:r>
            <a:endParaRPr sz="3450">
              <a:latin typeface="Verdana"/>
              <a:cs typeface="Verdana"/>
            </a:endParaRPr>
          </a:p>
          <a:p>
            <a:pPr marL="12700">
              <a:lnSpc>
                <a:spcPts val="3845"/>
              </a:lnSpc>
            </a:pPr>
            <a:r>
              <a:rPr dirty="0" sz="3450" i="1">
                <a:solidFill>
                  <a:srgbClr val="FFFFFF"/>
                </a:solidFill>
                <a:latin typeface="Verdana"/>
                <a:cs typeface="Verdana"/>
              </a:rPr>
              <a:t>group</a:t>
            </a:r>
            <a:r>
              <a:rPr dirty="0" sz="3450" spc="-229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85" i="1">
                <a:solidFill>
                  <a:srgbClr val="FFFFFF"/>
                </a:solidFill>
                <a:latin typeface="Verdana"/>
                <a:cs typeface="Verdana"/>
              </a:rPr>
              <a:t>by</a:t>
            </a:r>
            <a:r>
              <a:rPr dirty="0" sz="3450" spc="-229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45" i="1">
                <a:solidFill>
                  <a:srgbClr val="FFFFFF"/>
                </a:solidFill>
                <a:latin typeface="Verdana"/>
                <a:cs typeface="Verdana"/>
              </a:rPr>
              <a:t>room_type_reserved</a:t>
            </a:r>
            <a:endParaRPr sz="3450">
              <a:latin typeface="Verdana"/>
              <a:cs typeface="Verdana"/>
            </a:endParaRPr>
          </a:p>
          <a:p>
            <a:pPr marL="12700">
              <a:lnSpc>
                <a:spcPts val="4060"/>
              </a:lnSpc>
            </a:pPr>
            <a:r>
              <a:rPr dirty="0" sz="3450" spc="-40" i="1">
                <a:solidFill>
                  <a:srgbClr val="FFFFFF"/>
                </a:solidFill>
                <a:latin typeface="Verdana"/>
                <a:cs typeface="Verdana"/>
              </a:rPr>
              <a:t>order</a:t>
            </a:r>
            <a:r>
              <a:rPr dirty="0" sz="3450" spc="-254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85" i="1">
                <a:solidFill>
                  <a:srgbClr val="FFFFFF"/>
                </a:solidFill>
                <a:latin typeface="Verdana"/>
                <a:cs typeface="Verdana"/>
              </a:rPr>
              <a:t>by</a:t>
            </a:r>
            <a:r>
              <a:rPr dirty="0" sz="3450" spc="-250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110" i="1">
                <a:solidFill>
                  <a:srgbClr val="FFFFFF"/>
                </a:solidFill>
                <a:latin typeface="Verdana"/>
                <a:cs typeface="Verdana"/>
              </a:rPr>
              <a:t>count(room_type_reserved)</a:t>
            </a:r>
            <a:r>
              <a:rPr dirty="0" sz="3450" spc="-254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20" i="1">
                <a:solidFill>
                  <a:srgbClr val="FFFFFF"/>
                </a:solidFill>
                <a:latin typeface="Verdana"/>
                <a:cs typeface="Verdana"/>
              </a:rPr>
              <a:t>desc</a:t>
            </a:r>
            <a:endParaRPr sz="3450">
              <a:latin typeface="Verdana"/>
              <a:cs typeface="Verdana"/>
            </a:endParaRPr>
          </a:p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06721" y="5547718"/>
            <a:ext cx="7277099" cy="3683939"/>
          </a:xfrm>
          <a:prstGeom prst="rect">
            <a:avLst/>
          </a:prstGeom>
        </p:spPr>
      </p:pic>
      <p:sp>
        <p:nvSpPr>
          <p:cNvPr id="5" name="object 5" descr=""/>
          <p:cNvSpPr txBox="1"/>
          <p:nvPr/>
        </p:nvSpPr>
        <p:spPr>
          <a:xfrm>
            <a:off x="9131591" y="6066294"/>
            <a:ext cx="8016875" cy="1718945"/>
          </a:xfrm>
          <a:prstGeom prst="rect">
            <a:avLst/>
          </a:prstGeom>
        </p:spPr>
        <p:txBody>
          <a:bodyPr wrap="square" lIns="0" tIns="40640" rIns="0" bIns="0" rtlCol="0" vert="horz">
            <a:spAutoFit/>
          </a:bodyPr>
          <a:lstStyle/>
          <a:p>
            <a:pPr algn="just" marL="12700" marR="5080">
              <a:lnSpc>
                <a:spcPts val="3300"/>
              </a:lnSpc>
              <a:spcBef>
                <a:spcPts val="320"/>
              </a:spcBef>
            </a:pPr>
            <a:r>
              <a:rPr dirty="0" sz="2850" spc="-150" i="1">
                <a:solidFill>
                  <a:srgbClr val="FFAB40"/>
                </a:solidFill>
                <a:latin typeface="Verdana"/>
                <a:cs typeface="Verdana"/>
              </a:rPr>
              <a:t>In</a:t>
            </a:r>
            <a:r>
              <a:rPr dirty="0" sz="2850" spc="27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30" i="1">
                <a:solidFill>
                  <a:srgbClr val="FFAB40"/>
                </a:solidFill>
                <a:latin typeface="Verdana"/>
                <a:cs typeface="Verdana"/>
              </a:rPr>
              <a:t>this</a:t>
            </a:r>
            <a:r>
              <a:rPr dirty="0" sz="2850" spc="27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30" i="1">
                <a:solidFill>
                  <a:srgbClr val="FFAB40"/>
                </a:solidFill>
                <a:latin typeface="Verdana"/>
                <a:cs typeface="Verdana"/>
              </a:rPr>
              <a:t>query</a:t>
            </a:r>
            <a:r>
              <a:rPr dirty="0" sz="2850" spc="27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5" i="1">
                <a:solidFill>
                  <a:srgbClr val="FFAB40"/>
                </a:solidFill>
                <a:latin typeface="Verdana"/>
                <a:cs typeface="Verdana"/>
              </a:rPr>
              <a:t>we</a:t>
            </a:r>
            <a:r>
              <a:rPr dirty="0" sz="2850" spc="27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15" i="1">
                <a:solidFill>
                  <a:srgbClr val="FFAB40"/>
                </a:solidFill>
                <a:latin typeface="Verdana"/>
                <a:cs typeface="Verdana"/>
              </a:rPr>
              <a:t>can</a:t>
            </a:r>
            <a:r>
              <a:rPr dirty="0" sz="2850" spc="27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35" i="1">
                <a:solidFill>
                  <a:srgbClr val="FFAB40"/>
                </a:solidFill>
                <a:latin typeface="Verdana"/>
                <a:cs typeface="Verdana"/>
              </a:rPr>
              <a:t>use</a:t>
            </a:r>
            <a:r>
              <a:rPr dirty="0" sz="2850" spc="27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55" i="1">
                <a:solidFill>
                  <a:srgbClr val="FFAB40"/>
                </a:solidFill>
                <a:latin typeface="Verdana"/>
                <a:cs typeface="Verdana"/>
              </a:rPr>
              <a:t>TOP</a:t>
            </a:r>
            <a:r>
              <a:rPr dirty="0" sz="2850" spc="27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819" i="1">
                <a:solidFill>
                  <a:srgbClr val="FFAB40"/>
                </a:solidFill>
                <a:latin typeface="Verdana"/>
                <a:cs typeface="Verdana"/>
              </a:rPr>
              <a:t>1</a:t>
            </a:r>
            <a:r>
              <a:rPr dirty="0" sz="2850" spc="27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75" i="1">
                <a:solidFill>
                  <a:srgbClr val="FFAB40"/>
                </a:solidFill>
                <a:latin typeface="Verdana"/>
                <a:cs typeface="Verdana"/>
              </a:rPr>
              <a:t>after</a:t>
            </a:r>
            <a:r>
              <a:rPr dirty="0" sz="2850" spc="27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35" i="1">
                <a:solidFill>
                  <a:srgbClr val="FFAB40"/>
                </a:solidFill>
                <a:latin typeface="Verdana"/>
                <a:cs typeface="Verdana"/>
              </a:rPr>
              <a:t>select</a:t>
            </a:r>
            <a:r>
              <a:rPr dirty="0" sz="2850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50" i="1">
                <a:solidFill>
                  <a:srgbClr val="FFAB40"/>
                </a:solidFill>
                <a:latin typeface="Verdana"/>
                <a:cs typeface="Verdana"/>
              </a:rPr>
              <a:t>keyword</a:t>
            </a:r>
            <a:r>
              <a:rPr dirty="0" sz="2850" spc="-21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55" i="1">
                <a:solidFill>
                  <a:srgbClr val="FFAB40"/>
                </a:solidFill>
                <a:latin typeface="Verdana"/>
                <a:cs typeface="Verdana"/>
              </a:rPr>
              <a:t>t</a:t>
            </a:r>
            <a:r>
              <a:rPr dirty="0" sz="2850" i="1">
                <a:solidFill>
                  <a:srgbClr val="FFAB40"/>
                </a:solidFill>
                <a:latin typeface="Verdana"/>
                <a:cs typeface="Verdana"/>
              </a:rPr>
              <a:t>o</a:t>
            </a:r>
            <a:r>
              <a:rPr dirty="0" sz="2850" spc="-21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30" i="1">
                <a:solidFill>
                  <a:srgbClr val="FFAB40"/>
                </a:solidFill>
                <a:latin typeface="Verdana"/>
                <a:cs typeface="Verdana"/>
              </a:rPr>
              <a:t>get</a:t>
            </a:r>
            <a:r>
              <a:rPr dirty="0" sz="2850" spc="-21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45" i="1">
                <a:solidFill>
                  <a:srgbClr val="FFAB40"/>
                </a:solidFill>
                <a:latin typeface="Verdana"/>
                <a:cs typeface="Verdana"/>
              </a:rPr>
              <a:t>only</a:t>
            </a:r>
            <a:r>
              <a:rPr dirty="0" sz="2850" spc="-21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15" i="1">
                <a:solidFill>
                  <a:srgbClr val="FFAB40"/>
                </a:solidFill>
                <a:latin typeface="Verdana"/>
                <a:cs typeface="Verdana"/>
              </a:rPr>
              <a:t>the</a:t>
            </a:r>
            <a:r>
              <a:rPr dirty="0" sz="2850" spc="-21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95" i="1">
                <a:solidFill>
                  <a:srgbClr val="FFAB40"/>
                </a:solidFill>
                <a:latin typeface="Verdana"/>
                <a:cs typeface="Verdana"/>
              </a:rPr>
              <a:t>ﬁrst</a:t>
            </a:r>
            <a:r>
              <a:rPr dirty="0" sz="2850" spc="-21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35" i="1">
                <a:solidFill>
                  <a:srgbClr val="FFAB40"/>
                </a:solidFill>
                <a:latin typeface="Verdana"/>
                <a:cs typeface="Verdana"/>
              </a:rPr>
              <a:t>row</a:t>
            </a:r>
            <a:r>
              <a:rPr dirty="0" sz="2850" spc="-21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260" i="1">
                <a:solidFill>
                  <a:srgbClr val="FFAB40"/>
                </a:solidFill>
                <a:latin typeface="Verdana"/>
                <a:cs typeface="Verdana"/>
              </a:rPr>
              <a:t>i.e.</a:t>
            </a:r>
            <a:r>
              <a:rPr dirty="0" sz="2850" spc="-21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15" i="1">
                <a:solidFill>
                  <a:srgbClr val="FFAB40"/>
                </a:solidFill>
                <a:latin typeface="Verdana"/>
                <a:cs typeface="Verdana"/>
              </a:rPr>
              <a:t>the</a:t>
            </a:r>
            <a:r>
              <a:rPr dirty="0" sz="2850" spc="-21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i="1">
                <a:solidFill>
                  <a:srgbClr val="FFAB40"/>
                </a:solidFill>
                <a:latin typeface="Verdana"/>
                <a:cs typeface="Verdana"/>
              </a:rPr>
              <a:t>most </a:t>
            </a:r>
            <a:r>
              <a:rPr dirty="0" sz="2850" spc="20" i="1">
                <a:solidFill>
                  <a:srgbClr val="FFAB40"/>
                </a:solidFill>
                <a:latin typeface="Verdana"/>
                <a:cs typeface="Verdana"/>
              </a:rPr>
              <a:t>commonly</a:t>
            </a:r>
            <a:r>
              <a:rPr dirty="0" sz="2850" spc="1614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10" i="1">
                <a:solidFill>
                  <a:srgbClr val="FFAB40"/>
                </a:solidFill>
                <a:latin typeface="Verdana"/>
                <a:cs typeface="Verdana"/>
              </a:rPr>
              <a:t>booked</a:t>
            </a:r>
            <a:r>
              <a:rPr dirty="0" sz="2850" spc="1614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5" i="1">
                <a:solidFill>
                  <a:srgbClr val="FFAB40"/>
                </a:solidFill>
                <a:latin typeface="Verdana"/>
                <a:cs typeface="Verdana"/>
              </a:rPr>
              <a:t>room</a:t>
            </a:r>
            <a:r>
              <a:rPr dirty="0" sz="2850" spc="1614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35" i="1">
                <a:solidFill>
                  <a:srgbClr val="FFAB40"/>
                </a:solidFill>
                <a:latin typeface="Verdana"/>
                <a:cs typeface="Verdana"/>
              </a:rPr>
              <a:t>type</a:t>
            </a:r>
            <a:r>
              <a:rPr dirty="0" sz="2850" spc="1614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45" i="1">
                <a:solidFill>
                  <a:srgbClr val="FFAB40"/>
                </a:solidFill>
                <a:latin typeface="Verdana"/>
                <a:cs typeface="Verdana"/>
              </a:rPr>
              <a:t>which</a:t>
            </a:r>
            <a:r>
              <a:rPr dirty="0" sz="2850" spc="1614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95" i="1">
                <a:solidFill>
                  <a:srgbClr val="FFAB40"/>
                </a:solidFill>
                <a:latin typeface="Verdana"/>
                <a:cs typeface="Verdana"/>
              </a:rPr>
              <a:t>is</a:t>
            </a:r>
            <a:r>
              <a:rPr dirty="0" sz="2850" spc="-80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180" i="1">
                <a:solidFill>
                  <a:srgbClr val="FFAB40"/>
                </a:solidFill>
                <a:latin typeface="Verdana"/>
                <a:cs typeface="Verdana"/>
              </a:rPr>
              <a:t>Room_Type_1</a:t>
            </a:r>
            <a:r>
              <a:rPr dirty="0" sz="2850" spc="-27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30" i="1">
                <a:solidFill>
                  <a:srgbClr val="FFAB40"/>
                </a:solidFill>
                <a:latin typeface="Verdana"/>
                <a:cs typeface="Verdana"/>
              </a:rPr>
              <a:t>with</a:t>
            </a:r>
            <a:r>
              <a:rPr dirty="0" sz="2850" spc="-27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175" i="1">
                <a:solidFill>
                  <a:srgbClr val="FFAB40"/>
                </a:solidFill>
                <a:latin typeface="Verdana"/>
                <a:cs typeface="Verdana"/>
              </a:rPr>
              <a:t>534</a:t>
            </a:r>
            <a:r>
              <a:rPr dirty="0" sz="2850" spc="-275" i="1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850" spc="-70" i="1">
                <a:solidFill>
                  <a:srgbClr val="FFAB40"/>
                </a:solidFill>
                <a:latin typeface="Verdana"/>
                <a:cs typeface="Verdana"/>
              </a:rPr>
              <a:t>reservations</a:t>
            </a:r>
            <a:endParaRPr sz="285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61632" rIns="0" bIns="0" rtlCol="0" vert="horz">
            <a:spAutoFit/>
          </a:bodyPr>
          <a:lstStyle/>
          <a:p>
            <a:pPr marL="13970">
              <a:lnSpc>
                <a:spcPct val="100000"/>
              </a:lnSpc>
              <a:spcBef>
                <a:spcPts val="135"/>
              </a:spcBef>
            </a:pPr>
            <a:r>
              <a:rPr dirty="0" spc="-65"/>
              <a:t>Problem</a:t>
            </a:r>
            <a:r>
              <a:rPr dirty="0" spc="-225"/>
              <a:t> </a:t>
            </a:r>
            <a:r>
              <a:rPr dirty="0" spc="-85"/>
              <a:t>Statement</a:t>
            </a:r>
            <a:r>
              <a:rPr dirty="0" spc="-220"/>
              <a:t> </a:t>
            </a:r>
            <a:r>
              <a:rPr dirty="0" spc="-50"/>
              <a:t>6</a:t>
            </a:r>
          </a:p>
        </p:txBody>
      </p:sp>
      <p:sp>
        <p:nvSpPr>
          <p:cNvPr id="3" name="object 3" descr=""/>
          <p:cNvSpPr txBox="1"/>
          <p:nvPr/>
        </p:nvSpPr>
        <p:spPr>
          <a:xfrm>
            <a:off x="1093668" y="1350111"/>
            <a:ext cx="15229840" cy="539115"/>
          </a:xfrm>
          <a:prstGeom prst="rect">
            <a:avLst/>
          </a:prstGeom>
        </p:spPr>
        <p:txBody>
          <a:bodyPr wrap="square" lIns="0" tIns="1524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dirty="0" sz="3350" spc="145">
                <a:solidFill>
                  <a:srgbClr val="FFFFFF"/>
                </a:solidFill>
                <a:latin typeface="Verdana"/>
                <a:cs typeface="Verdana"/>
              </a:rPr>
              <a:t>How</a:t>
            </a:r>
            <a:r>
              <a:rPr dirty="0" sz="3350" spc="-24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>
                <a:solidFill>
                  <a:srgbClr val="FFFFFF"/>
                </a:solidFill>
                <a:latin typeface="Verdana"/>
                <a:cs typeface="Verdana"/>
              </a:rPr>
              <a:t>many</a:t>
            </a:r>
            <a:r>
              <a:rPr dirty="0" sz="3350" spc="-2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45">
                <a:solidFill>
                  <a:srgbClr val="FFFFFF"/>
                </a:solidFill>
                <a:latin typeface="Verdana"/>
                <a:cs typeface="Verdana"/>
              </a:rPr>
              <a:t>reservations</a:t>
            </a:r>
            <a:r>
              <a:rPr dirty="0" sz="3350" spc="-24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45">
                <a:solidFill>
                  <a:srgbClr val="FFFFFF"/>
                </a:solidFill>
                <a:latin typeface="Verdana"/>
                <a:cs typeface="Verdana"/>
              </a:rPr>
              <a:t>fall</a:t>
            </a:r>
            <a:r>
              <a:rPr dirty="0" sz="3350" spc="-2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100">
                <a:solidFill>
                  <a:srgbClr val="FFFFFF"/>
                </a:solidFill>
                <a:latin typeface="Verdana"/>
                <a:cs typeface="Verdana"/>
              </a:rPr>
              <a:t>on</a:t>
            </a:r>
            <a:r>
              <a:rPr dirty="0" sz="3350" spc="-2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5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350" spc="-24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65">
                <a:solidFill>
                  <a:srgbClr val="FFFFFF"/>
                </a:solidFill>
                <a:latin typeface="Verdana"/>
                <a:cs typeface="Verdana"/>
              </a:rPr>
              <a:t>weekend</a:t>
            </a:r>
            <a:r>
              <a:rPr dirty="0" sz="3350" spc="-2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55">
                <a:solidFill>
                  <a:srgbClr val="FFFFFF"/>
                </a:solidFill>
                <a:latin typeface="Verdana"/>
                <a:cs typeface="Verdana"/>
              </a:rPr>
              <a:t>(no_of_weekend_nights</a:t>
            </a:r>
            <a:r>
              <a:rPr dirty="0" sz="3350" spc="-24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825">
                <a:solidFill>
                  <a:srgbClr val="FFFFFF"/>
                </a:solidFill>
                <a:latin typeface="Verdana"/>
                <a:cs typeface="Verdana"/>
              </a:rPr>
              <a:t>&gt;</a:t>
            </a:r>
            <a:r>
              <a:rPr dirty="0" sz="3350" spc="-2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50" spc="-25">
                <a:solidFill>
                  <a:srgbClr val="FFFFFF"/>
                </a:solidFill>
                <a:latin typeface="Verdana"/>
                <a:cs typeface="Verdana"/>
              </a:rPr>
              <a:t>0)?</a:t>
            </a:r>
            <a:endParaRPr sz="3350">
              <a:latin typeface="Verdana"/>
              <a:cs typeface="Verdana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1094020" y="3553349"/>
            <a:ext cx="11046460" cy="1584325"/>
          </a:xfrm>
          <a:prstGeom prst="rect">
            <a:avLst/>
          </a:prstGeom>
        </p:spPr>
        <p:txBody>
          <a:bodyPr wrap="square" lIns="0" tIns="42545" rIns="0" bIns="0" rtlCol="0" vert="horz">
            <a:spAutoFit/>
          </a:bodyPr>
          <a:lstStyle/>
          <a:p>
            <a:pPr marL="12700" marR="5080">
              <a:lnSpc>
                <a:spcPts val="4050"/>
              </a:lnSpc>
              <a:spcBef>
                <a:spcPts val="335"/>
              </a:spcBef>
            </a:pPr>
            <a:r>
              <a:rPr dirty="0" sz="3450" spc="-35" i="1">
                <a:solidFill>
                  <a:srgbClr val="FFFFFF"/>
                </a:solidFill>
                <a:latin typeface="Verdana"/>
                <a:cs typeface="Verdana"/>
              </a:rPr>
              <a:t>select</a:t>
            </a:r>
            <a:r>
              <a:rPr dirty="0" sz="3450" spc="-275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75" i="1">
                <a:solidFill>
                  <a:srgbClr val="FFFFFF"/>
                </a:solidFill>
                <a:latin typeface="Verdana"/>
                <a:cs typeface="Verdana"/>
              </a:rPr>
              <a:t>Count(Booking_ID)</a:t>
            </a:r>
            <a:r>
              <a:rPr dirty="0" sz="3450" spc="-275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145" i="1">
                <a:solidFill>
                  <a:srgbClr val="FFFFFF"/>
                </a:solidFill>
                <a:latin typeface="Verdana"/>
                <a:cs typeface="Verdana"/>
              </a:rPr>
              <a:t>as</a:t>
            </a:r>
            <a:r>
              <a:rPr dirty="0" sz="3450" spc="-270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25" i="1">
                <a:solidFill>
                  <a:srgbClr val="FFFFFF"/>
                </a:solidFill>
                <a:latin typeface="Verdana"/>
                <a:cs typeface="Verdana"/>
              </a:rPr>
              <a:t>Weekend_Reservation</a:t>
            </a:r>
            <a:r>
              <a:rPr dirty="0" sz="3450" spc="-25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20" i="1">
                <a:solidFill>
                  <a:srgbClr val="FFFFFF"/>
                </a:solidFill>
                <a:latin typeface="Verdana"/>
                <a:cs typeface="Verdana"/>
              </a:rPr>
              <a:t>from</a:t>
            </a:r>
            <a:r>
              <a:rPr dirty="0" sz="3450" spc="-295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45" i="1">
                <a:solidFill>
                  <a:srgbClr val="FFFFFF"/>
                </a:solidFill>
                <a:latin typeface="Verdana"/>
                <a:cs typeface="Verdana"/>
              </a:rPr>
              <a:t>hotel_reservation_data</a:t>
            </a:r>
            <a:endParaRPr sz="3450">
              <a:latin typeface="Verdana"/>
              <a:cs typeface="Verdana"/>
            </a:endParaRPr>
          </a:p>
          <a:p>
            <a:pPr marL="12700">
              <a:lnSpc>
                <a:spcPts val="3929"/>
              </a:lnSpc>
            </a:pPr>
            <a:r>
              <a:rPr dirty="0" sz="3450" i="1">
                <a:solidFill>
                  <a:srgbClr val="FFFFFF"/>
                </a:solidFill>
                <a:latin typeface="Verdana"/>
                <a:cs typeface="Verdana"/>
              </a:rPr>
              <a:t>where</a:t>
            </a:r>
            <a:r>
              <a:rPr dirty="0" sz="3450" spc="-315" i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450" spc="-65" i="1">
                <a:solidFill>
                  <a:srgbClr val="FFFFFF"/>
                </a:solidFill>
                <a:latin typeface="Verdana"/>
                <a:cs typeface="Verdana"/>
              </a:rPr>
              <a:t>no_of_weekend_nights&gt;0</a:t>
            </a:r>
            <a:endParaRPr sz="3450">
              <a:latin typeface="Verdana"/>
              <a:cs typeface="Verdana"/>
            </a:endParaRPr>
          </a:p>
        </p:txBody>
      </p:sp>
      <p:pic>
        <p:nvPicPr>
          <p:cNvPr id="5" name="object 5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06721" y="5618797"/>
            <a:ext cx="9143999" cy="329564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Untitled</dc:title>
  <dcterms:created xsi:type="dcterms:W3CDTF">2024-03-12T14:52:06Z</dcterms:created>
  <dcterms:modified xsi:type="dcterms:W3CDTF">2024-03-12T14:52:06Z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2024-03-12T00:00:00Z</vt:filetime>
  </property>
  <property fmtid="{D5CDD505-2E9C-101B-9397-08002B2CF9AE}" pid="3" name="Creator">
    <vt:lpwstr>Chromium</vt:lpwstr>
  </property>
  <property fmtid="{D5CDD505-2E9C-101B-9397-08002B2CF9AE}" pid="4" name="LastSaved">
    <vt:filetime>2024-03-12T00:00:00Z</vt:filetime>
  </property>
  <property fmtid="{D5CDD505-2E9C-101B-9397-08002B2CF9AE}" pid="5" name="Producer">
    <vt:lpwstr>3-Heights(TM) PDF Security Shell 4.8.25.2 (http://www.pdf-tools.com)</vt:lpwstr>
  </property>
</Properties>
</file>